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70" r:id="rId4"/>
    <p:sldId id="258" r:id="rId5"/>
    <p:sldId id="271" r:id="rId6"/>
    <p:sldId id="268" r:id="rId7"/>
    <p:sldId id="273" r:id="rId8"/>
    <p:sldId id="260" r:id="rId9"/>
    <p:sldId id="285" r:id="rId10"/>
    <p:sldId id="269" r:id="rId11"/>
    <p:sldId id="275" r:id="rId12"/>
    <p:sldId id="261" r:id="rId13"/>
    <p:sldId id="276" r:id="rId14"/>
    <p:sldId id="277" r:id="rId15"/>
    <p:sldId id="262" r:id="rId16"/>
    <p:sldId id="278" r:id="rId17"/>
    <p:sldId id="263" r:id="rId18"/>
    <p:sldId id="280" r:id="rId19"/>
    <p:sldId id="279" r:id="rId20"/>
    <p:sldId id="264" r:id="rId21"/>
    <p:sldId id="281" r:id="rId22"/>
    <p:sldId id="265" r:id="rId23"/>
    <p:sldId id="282" r:id="rId24"/>
    <p:sldId id="266" r:id="rId25"/>
    <p:sldId id="283" r:id="rId26"/>
    <p:sldId id="267" r:id="rId27"/>
    <p:sldId id="284"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Montserrat" panose="00000500000000000000" pitchFamily="2" charset="0"/>
      <p:regular r:id="rId34"/>
      <p:bold r:id="rId35"/>
      <p:italic r:id="rId36"/>
      <p:boldItalic r:id="rId37"/>
    </p:embeddedFont>
    <p:embeddedFont>
      <p:font typeface="Montserrat Light" panose="00000400000000000000" pitchFamily="2" charset="0"/>
      <p:regular r:id="rId38"/>
      <p:bold r:id="rId39"/>
      <p:italic r:id="rId40"/>
      <p:boldItalic r:id="rId41"/>
    </p:embeddedFont>
    <p:embeddedFont>
      <p:font typeface="Montserrat Medium" panose="00000600000000000000" pitchFamily="2" charset="0"/>
      <p:regular r:id="rId42"/>
      <p:bold r:id="rId43"/>
      <p:italic r:id="rId44"/>
      <p:boldItalic r:id="rId45"/>
    </p:embeddedFont>
    <p:embeddedFont>
      <p:font typeface="Montserrat SemiBold" panose="00000700000000000000"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ijUhXfB4vMaRxc1W9en9M21w7v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12.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Google Shape;2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 name="Google Shape;2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 name="Google Shape;4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7698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 name="Google Shape;4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5492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 name="Google Shape;6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 name="Google Shape;6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8117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 name="Google Shape;6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6563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2866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7304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6900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 name="Google Shape;3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3862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1324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7172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9521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 name="Google Shape;3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3035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 name="Google Shape;3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 name="Google Shape;3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4423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 name="Google Shape;4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92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 name="Google Shape;4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7622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5779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9"/>
        <p:cNvGrpSpPr/>
        <p:nvPr/>
      </p:nvGrpSpPr>
      <p:grpSpPr>
        <a:xfrm>
          <a:off x="0" y="0"/>
          <a:ext cx="0" cy="0"/>
          <a:chOff x="0" y="0"/>
          <a:chExt cx="0" cy="0"/>
        </a:xfrm>
      </p:grpSpPr>
      <p:sp>
        <p:nvSpPr>
          <p:cNvPr id="10" name="Google Shape;10;p15"/>
          <p:cNvSpPr/>
          <p:nvPr/>
        </p:nvSpPr>
        <p:spPr>
          <a:xfrm>
            <a:off x="0" y="501742"/>
            <a:ext cx="5270500" cy="904141"/>
          </a:xfrm>
          <a:prstGeom prst="rect">
            <a:avLst/>
          </a:prstGeom>
          <a:solidFill>
            <a:srgbClr val="33CCCC">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15"/>
          <p:cNvSpPr txBox="1">
            <a:spLocks noGrp="1"/>
          </p:cNvSpPr>
          <p:nvPr>
            <p:ph type="body" idx="1"/>
          </p:nvPr>
        </p:nvSpPr>
        <p:spPr>
          <a:xfrm>
            <a:off x="228600" y="598488"/>
            <a:ext cx="4067175" cy="647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body" idx="2"/>
          </p:nvPr>
        </p:nvSpPr>
        <p:spPr>
          <a:xfrm>
            <a:off x="5270499" y="1655763"/>
            <a:ext cx="6246813" cy="38465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a:spLocks noGrp="1"/>
          </p:cNvSpPr>
          <p:nvPr>
            <p:ph type="pic" idx="3"/>
          </p:nvPr>
        </p:nvSpPr>
        <p:spPr>
          <a:xfrm>
            <a:off x="228601" y="1616075"/>
            <a:ext cx="2400300" cy="3886200"/>
          </a:xfrm>
          <a:prstGeom prst="rect">
            <a:avLst/>
          </a:prstGeom>
          <a:noFill/>
          <a:ln>
            <a:noFill/>
          </a:ln>
        </p:spPr>
      </p:sp>
      <p:sp>
        <p:nvSpPr>
          <p:cNvPr id="14" name="Google Shape;14;p15"/>
          <p:cNvSpPr>
            <a:spLocks noGrp="1"/>
          </p:cNvSpPr>
          <p:nvPr>
            <p:ph type="pic" idx="4"/>
          </p:nvPr>
        </p:nvSpPr>
        <p:spPr>
          <a:xfrm>
            <a:off x="2798763" y="1600200"/>
            <a:ext cx="2301875" cy="1916113"/>
          </a:xfrm>
          <a:prstGeom prst="rect">
            <a:avLst/>
          </a:prstGeom>
          <a:noFill/>
          <a:ln>
            <a:noFill/>
          </a:ln>
        </p:spPr>
      </p:sp>
      <p:sp>
        <p:nvSpPr>
          <p:cNvPr id="15" name="Google Shape;15;p15"/>
          <p:cNvSpPr>
            <a:spLocks noGrp="1"/>
          </p:cNvSpPr>
          <p:nvPr>
            <p:ph type="pic" idx="5"/>
          </p:nvPr>
        </p:nvSpPr>
        <p:spPr>
          <a:xfrm>
            <a:off x="2798762" y="3586162"/>
            <a:ext cx="2301875" cy="1916113"/>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6"/>
        <p:cNvGrpSpPr/>
        <p:nvPr/>
      </p:nvGrpSpPr>
      <p:grpSpPr>
        <a:xfrm>
          <a:off x="0" y="0"/>
          <a:ext cx="0" cy="0"/>
          <a:chOff x="0" y="0"/>
          <a:chExt cx="0" cy="0"/>
        </a:xfrm>
      </p:grpSpPr>
      <p:sp>
        <p:nvSpPr>
          <p:cNvPr id="17" name="Google Shape;17;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4"/>
          <p:cNvPicPr preferRelativeResize="0"/>
          <p:nvPr/>
        </p:nvPicPr>
        <p:blipFill rotWithShape="1">
          <a:blip r:embed="rId5">
            <a:alphaModFix/>
          </a:blip>
          <a:srcRect/>
          <a:stretch/>
        </p:blipFill>
        <p:spPr>
          <a:xfrm>
            <a:off x="365244" y="5626378"/>
            <a:ext cx="2160000" cy="843243"/>
          </a:xfrm>
          <a:prstGeom prst="rect">
            <a:avLst/>
          </a:prstGeom>
          <a:noFill/>
          <a:ln>
            <a:noFill/>
          </a:ln>
        </p:spPr>
      </p:pic>
      <p:sp>
        <p:nvSpPr>
          <p:cNvPr id="7" name="Google Shape;7;p14"/>
          <p:cNvSpPr txBox="1"/>
          <p:nvPr/>
        </p:nvSpPr>
        <p:spPr>
          <a:xfrm>
            <a:off x="4473389" y="5915623"/>
            <a:ext cx="1981200" cy="5539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600" b="1" i="0" u="none" strike="noStrike" cap="none">
                <a:solidFill>
                  <a:srgbClr val="394651"/>
                </a:solidFill>
                <a:latin typeface="Calibri"/>
                <a:ea typeface="Calibri"/>
                <a:cs typeface="Calibri"/>
                <a:sym typeface="Calibri"/>
              </a:rPr>
              <a:t>www</a:t>
            </a:r>
            <a:r>
              <a:rPr lang="en-GB" sz="3000" b="1" i="0" u="none" strike="noStrike" cap="none">
                <a:solidFill>
                  <a:srgbClr val="394651"/>
                </a:solidFill>
                <a:latin typeface="Calibri"/>
                <a:ea typeface="Calibri"/>
                <a:cs typeface="Calibri"/>
                <a:sym typeface="Calibri"/>
              </a:rPr>
              <a:t>.</a:t>
            </a:r>
            <a:r>
              <a:rPr lang="en-GB" sz="1600" b="1" i="0" u="none" strike="noStrike" cap="none">
                <a:solidFill>
                  <a:srgbClr val="394651"/>
                </a:solidFill>
                <a:latin typeface="Calibri"/>
                <a:ea typeface="Calibri"/>
                <a:cs typeface="Calibri"/>
                <a:sym typeface="Calibri"/>
              </a:rPr>
              <a:t>hope.ac.uk</a:t>
            </a:r>
            <a:endParaRPr/>
          </a:p>
        </p:txBody>
      </p:sp>
      <p:pic>
        <p:nvPicPr>
          <p:cNvPr id="8" name="Google Shape;8;p14" descr="C:\Users\hachmoe\Downloads\Global_Hope_Logo_0913.jpg"/>
          <p:cNvPicPr preferRelativeResize="0"/>
          <p:nvPr/>
        </p:nvPicPr>
        <p:blipFill rotWithShape="1">
          <a:blip r:embed="rId6">
            <a:alphaModFix/>
          </a:blip>
          <a:srcRect/>
          <a:stretch/>
        </p:blipFill>
        <p:spPr>
          <a:xfrm>
            <a:off x="8606591" y="5795852"/>
            <a:ext cx="2831430" cy="61762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hyperlink" Target="mailto:globalhope@hope.ac.uk"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3" Type="http://schemas.openxmlformats.org/officeDocument/2006/relationships/hyperlink" Target="mailto:globalhope@hope.ac.uk"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hyperlink" Target="mailto:globalhope@hope.ac.uk"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Google Shape;23;p1"/>
          <p:cNvSpPr txBox="1">
            <a:spLocks noGrp="1"/>
          </p:cNvSpPr>
          <p:nvPr>
            <p:ph type="body" idx="1"/>
          </p:nvPr>
        </p:nvSpPr>
        <p:spPr>
          <a:xfrm>
            <a:off x="228600" y="598488"/>
            <a:ext cx="4916277" cy="647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000"/>
              <a:buNone/>
            </a:pPr>
            <a:r>
              <a:rPr lang="en-GB" sz="3500" dirty="0">
                <a:latin typeface="Montserrat SemiBold"/>
                <a:ea typeface="Montserrat SemiBold"/>
                <a:cs typeface="Montserrat SemiBold"/>
                <a:sym typeface="Montserrat SemiBold"/>
              </a:rPr>
              <a:t>Global Hope 2025</a:t>
            </a:r>
            <a:endParaRPr sz="3900" dirty="0">
              <a:latin typeface="Montserrat SemiBold"/>
              <a:ea typeface="Montserrat SemiBold"/>
              <a:cs typeface="Montserrat SemiBold"/>
              <a:sym typeface="Montserrat SemiBold"/>
            </a:endParaRPr>
          </a:p>
        </p:txBody>
      </p:sp>
      <p:sp>
        <p:nvSpPr>
          <p:cNvPr id="24" name="Google Shape;24;p1"/>
          <p:cNvSpPr txBox="1"/>
          <p:nvPr/>
        </p:nvSpPr>
        <p:spPr>
          <a:xfrm>
            <a:off x="491706" y="1430357"/>
            <a:ext cx="4653171" cy="27391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en-GB" sz="2500" b="1" i="0" u="none" strike="noStrike" cap="none" dirty="0">
              <a:solidFill>
                <a:srgbClr val="66D9D9"/>
              </a:solidFill>
              <a:latin typeface="Montserrat"/>
              <a:ea typeface="Montserrat"/>
              <a:cs typeface="Montserrat"/>
              <a:sym typeface="Montserrat"/>
            </a:endParaRPr>
          </a:p>
          <a:p>
            <a:pPr marL="0" marR="0" lvl="0" indent="0" algn="l" rtl="0">
              <a:spcBef>
                <a:spcPts val="0"/>
              </a:spcBef>
              <a:spcAft>
                <a:spcPts val="0"/>
              </a:spcAft>
              <a:buNone/>
            </a:pPr>
            <a:endParaRPr lang="en-GB" sz="2500" b="1" dirty="0">
              <a:solidFill>
                <a:srgbClr val="66D9D9"/>
              </a:solidFill>
              <a:latin typeface="Montserrat"/>
              <a:ea typeface="Montserrat"/>
              <a:cs typeface="Montserrat"/>
              <a:sym typeface="Montserrat"/>
            </a:endParaRPr>
          </a:p>
          <a:p>
            <a:pPr marL="0" marR="0" lvl="0" indent="0" algn="l" rtl="0">
              <a:spcBef>
                <a:spcPts val="0"/>
              </a:spcBef>
              <a:spcAft>
                <a:spcPts val="0"/>
              </a:spcAft>
              <a:buNone/>
            </a:pPr>
            <a:endParaRPr lang="en-GB" sz="2500" b="1" i="0" u="none" strike="noStrike" cap="none" dirty="0">
              <a:solidFill>
                <a:srgbClr val="66D9D9"/>
              </a:solidFill>
              <a:latin typeface="Montserrat"/>
              <a:ea typeface="Montserrat"/>
              <a:cs typeface="Montserrat"/>
              <a:sym typeface="Montserrat"/>
            </a:endParaRPr>
          </a:p>
          <a:p>
            <a:pPr marL="0" marR="0" lvl="0" indent="0" algn="l" rtl="0">
              <a:spcBef>
                <a:spcPts val="0"/>
              </a:spcBef>
              <a:spcAft>
                <a:spcPts val="0"/>
              </a:spcAft>
              <a:buNone/>
            </a:pPr>
            <a:endParaRPr lang="en-GB" sz="2500" b="1" dirty="0">
              <a:solidFill>
                <a:srgbClr val="66D9D9"/>
              </a:solidFill>
              <a:latin typeface="Montserrat"/>
              <a:ea typeface="Montserrat"/>
              <a:cs typeface="Montserrat"/>
              <a:sym typeface="Montserrat"/>
            </a:endParaRPr>
          </a:p>
          <a:p>
            <a:pPr marL="0" marR="0" lvl="0" indent="0" algn="l" rtl="0">
              <a:spcBef>
                <a:spcPts val="0"/>
              </a:spcBef>
              <a:spcAft>
                <a:spcPts val="0"/>
              </a:spcAft>
              <a:buNone/>
            </a:pPr>
            <a:r>
              <a:rPr lang="en-GB" sz="3600" b="1" i="0" u="none" strike="noStrike" cap="none" dirty="0">
                <a:solidFill>
                  <a:srgbClr val="66D9D9"/>
                </a:solidFill>
                <a:latin typeface="Montserrat"/>
                <a:ea typeface="Montserrat"/>
                <a:cs typeface="Montserrat"/>
                <a:sym typeface="Montserrat"/>
              </a:rPr>
              <a:t>An i</a:t>
            </a:r>
            <a:r>
              <a:rPr lang="en-GB" sz="3600" b="1" dirty="0">
                <a:solidFill>
                  <a:srgbClr val="66D9D9"/>
                </a:solidFill>
                <a:latin typeface="Montserrat"/>
                <a:ea typeface="Montserrat"/>
                <a:cs typeface="Montserrat"/>
                <a:sym typeface="Montserrat"/>
              </a:rPr>
              <a:t>ntroduction</a:t>
            </a:r>
          </a:p>
          <a:p>
            <a:pPr marL="0" marR="0" lvl="0" indent="0" algn="l" rtl="0">
              <a:spcBef>
                <a:spcPts val="0"/>
              </a:spcBef>
              <a:spcAft>
                <a:spcPts val="0"/>
              </a:spcAft>
              <a:buNone/>
            </a:pPr>
            <a:endParaRPr sz="3600" b="1" dirty="0">
              <a:solidFill>
                <a:srgbClr val="66D9D9"/>
              </a:solidFill>
              <a:latin typeface="Montserrat"/>
              <a:ea typeface="Montserrat"/>
              <a:cs typeface="Montserrat"/>
              <a:sym typeface="Montserrat"/>
            </a:endParaRPr>
          </a:p>
        </p:txBody>
      </p:sp>
      <p:pic>
        <p:nvPicPr>
          <p:cNvPr id="25" name="Google Shape;25;p1"/>
          <p:cNvPicPr preferRelativeResize="0"/>
          <p:nvPr/>
        </p:nvPicPr>
        <p:blipFill rotWithShape="1">
          <a:blip r:embed="rId3">
            <a:alphaModFix/>
          </a:blip>
          <a:srcRect/>
          <a:stretch/>
        </p:blipFill>
        <p:spPr>
          <a:xfrm>
            <a:off x="8175516" y="3429000"/>
            <a:ext cx="3608167" cy="2151872"/>
          </a:xfrm>
          <a:prstGeom prst="rect">
            <a:avLst/>
          </a:prstGeom>
          <a:noFill/>
          <a:ln>
            <a:noFill/>
          </a:ln>
        </p:spPr>
      </p:pic>
      <p:pic>
        <p:nvPicPr>
          <p:cNvPr id="26" name="Google Shape;26;p1"/>
          <p:cNvPicPr preferRelativeResize="0"/>
          <p:nvPr/>
        </p:nvPicPr>
        <p:blipFill rotWithShape="1">
          <a:blip r:embed="rId4">
            <a:alphaModFix/>
          </a:blip>
          <a:srcRect/>
          <a:stretch/>
        </p:blipFill>
        <p:spPr>
          <a:xfrm>
            <a:off x="8175516" y="1430357"/>
            <a:ext cx="3608167" cy="2050047"/>
          </a:xfrm>
          <a:prstGeom prst="rect">
            <a:avLst/>
          </a:prstGeom>
          <a:noFill/>
          <a:ln>
            <a:noFill/>
          </a:ln>
        </p:spPr>
      </p:pic>
      <p:pic>
        <p:nvPicPr>
          <p:cNvPr id="28" name="Google Shape;28;p1"/>
          <p:cNvPicPr preferRelativeResize="0"/>
          <p:nvPr/>
        </p:nvPicPr>
        <p:blipFill rotWithShape="1">
          <a:blip r:embed="rId5">
            <a:alphaModFix/>
          </a:blip>
          <a:srcRect/>
          <a:stretch/>
        </p:blipFill>
        <p:spPr>
          <a:xfrm>
            <a:off x="11366500" y="60325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1"/>
          <p:cNvSpPr/>
          <p:nvPr/>
        </p:nvSpPr>
        <p:spPr>
          <a:xfrm>
            <a:off x="0" y="557562"/>
            <a:ext cx="7125629" cy="903249"/>
          </a:xfrm>
          <a:prstGeom prst="rect">
            <a:avLst/>
          </a:prstGeom>
          <a:solidFill>
            <a:srgbClr val="33CCC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3100" dirty="0">
                <a:solidFill>
                  <a:schemeClr val="lt1"/>
                </a:solidFill>
                <a:latin typeface="Montserrat"/>
                <a:ea typeface="Montserrat"/>
                <a:cs typeface="Montserrat"/>
                <a:sym typeface="Montserrat"/>
              </a:rPr>
              <a:t>Global Hope 2025 - contributions</a:t>
            </a:r>
            <a:endParaRPr sz="900" dirty="0">
              <a:latin typeface="Montserrat"/>
              <a:ea typeface="Montserrat"/>
              <a:cs typeface="Montserrat"/>
              <a:sym typeface="Montserrat"/>
            </a:endParaRPr>
          </a:p>
        </p:txBody>
      </p:sp>
      <p:sp>
        <p:nvSpPr>
          <p:cNvPr id="51" name="Google Shape;51;p11"/>
          <p:cNvSpPr txBox="1"/>
          <p:nvPr/>
        </p:nvSpPr>
        <p:spPr>
          <a:xfrm>
            <a:off x="197675" y="1581450"/>
            <a:ext cx="6134114" cy="3231614"/>
          </a:xfrm>
          <a:prstGeom prst="rect">
            <a:avLst/>
          </a:prstGeom>
          <a:noFill/>
          <a:ln>
            <a:noFill/>
          </a:ln>
        </p:spPr>
        <p:txBody>
          <a:bodyPr spcFirstLastPara="1" wrap="square" lIns="91425" tIns="45700" rIns="91425" bIns="45700" anchor="t" anchorCtr="0">
            <a:spAutoFit/>
          </a:bodyPr>
          <a:lstStyle/>
          <a:p>
            <a:r>
              <a:rPr lang="en-GB" sz="1900" dirty="0">
                <a:solidFill>
                  <a:schemeClr val="dk1"/>
                </a:solidFill>
                <a:latin typeface="Montserrat Light"/>
              </a:rPr>
              <a:t> </a:t>
            </a:r>
          </a:p>
          <a:p>
            <a:pPr marL="0" marR="0" lvl="0" indent="0" algn="l" rtl="0">
              <a:lnSpc>
                <a:spcPct val="115000"/>
              </a:lnSpc>
              <a:spcBef>
                <a:spcPts val="0"/>
              </a:spcBef>
              <a:spcAft>
                <a:spcPts val="0"/>
              </a:spcAft>
              <a:buNone/>
            </a:pPr>
            <a:endParaRPr lang="en-GB" sz="2000" dirty="0">
              <a:solidFill>
                <a:schemeClr val="dk1"/>
              </a:solidFill>
              <a:latin typeface="Montserrat" panose="020B0604020202020204" charset="0"/>
              <a:ea typeface="Montserrat Light"/>
              <a:cs typeface="Montserrat Light"/>
              <a:sym typeface="Montserrat Light"/>
            </a:endParaRPr>
          </a:p>
          <a:p>
            <a:pPr marL="0" marR="0" lvl="0" indent="0" algn="l" rtl="0">
              <a:lnSpc>
                <a:spcPct val="115000"/>
              </a:lnSpc>
              <a:spcBef>
                <a:spcPts val="0"/>
              </a:spcBef>
              <a:spcAft>
                <a:spcPts val="0"/>
              </a:spcAft>
              <a:buNone/>
            </a:pPr>
            <a:r>
              <a:rPr lang="en-GB" sz="2000" dirty="0">
                <a:solidFill>
                  <a:schemeClr val="dk1"/>
                </a:solidFill>
                <a:latin typeface="Montserrat" panose="020B0604020202020204" charset="0"/>
                <a:ea typeface="Montserrat Light"/>
                <a:cs typeface="Montserrat Light"/>
                <a:sym typeface="Montserrat Light"/>
              </a:rPr>
              <a:t>Each Global Hope student will have </a:t>
            </a:r>
          </a:p>
          <a:p>
            <a:pPr marL="0" marR="0" lvl="0" indent="0" algn="l" rtl="0">
              <a:lnSpc>
                <a:spcPct val="115000"/>
              </a:lnSpc>
              <a:spcBef>
                <a:spcPts val="0"/>
              </a:spcBef>
              <a:spcAft>
                <a:spcPts val="0"/>
              </a:spcAft>
              <a:buNone/>
            </a:pPr>
            <a:endParaRPr lang="en-GB" sz="2000" dirty="0">
              <a:solidFill>
                <a:schemeClr val="dk1"/>
              </a:solidFill>
              <a:latin typeface="Montserrat" panose="020B0604020202020204" charset="0"/>
              <a:ea typeface="Montserrat Light"/>
              <a:cs typeface="Montserrat Light"/>
              <a:sym typeface="Montserrat Light"/>
            </a:endParaRPr>
          </a:p>
          <a:p>
            <a:pPr marL="0" marR="0" lvl="0" indent="0" algn="l" rtl="0">
              <a:lnSpc>
                <a:spcPct val="115000"/>
              </a:lnSpc>
              <a:spcBef>
                <a:spcPts val="0"/>
              </a:spcBef>
              <a:spcAft>
                <a:spcPts val="0"/>
              </a:spcAft>
              <a:buNone/>
            </a:pPr>
            <a:r>
              <a:rPr lang="en-GB" sz="2000" dirty="0">
                <a:solidFill>
                  <a:schemeClr val="dk1"/>
                </a:solidFill>
                <a:latin typeface="Montserrat" panose="020B0604020202020204" charset="0"/>
                <a:ea typeface="Montserrat"/>
                <a:cs typeface="Montserrat"/>
                <a:sym typeface="Montserrat"/>
              </a:rPr>
              <a:t>given </a:t>
            </a:r>
            <a:r>
              <a:rPr lang="en-GB" sz="2000" b="1" dirty="0">
                <a:solidFill>
                  <a:schemeClr val="dk1"/>
                </a:solidFill>
                <a:latin typeface="Montserrat" panose="020B0604020202020204" charset="0"/>
                <a:ea typeface="Montserrat"/>
                <a:cs typeface="Montserrat"/>
                <a:sym typeface="Montserrat"/>
              </a:rPr>
              <a:t>their full financial contribution</a:t>
            </a:r>
            <a:r>
              <a:rPr lang="en-GB" sz="2000" b="1" dirty="0">
                <a:solidFill>
                  <a:schemeClr val="dk1"/>
                </a:solidFill>
                <a:latin typeface="Montserrat" panose="020B0604020202020204" charset="0"/>
                <a:ea typeface="Montserrat"/>
                <a:cs typeface="Montserrat"/>
                <a:sym typeface="Montserrat Light"/>
              </a:rPr>
              <a:t> of £1,500.</a:t>
            </a:r>
          </a:p>
          <a:p>
            <a:pPr marL="0" marR="0" lvl="0" indent="0" algn="l" rtl="0">
              <a:lnSpc>
                <a:spcPct val="115000"/>
              </a:lnSpc>
              <a:spcBef>
                <a:spcPts val="0"/>
              </a:spcBef>
              <a:spcAft>
                <a:spcPts val="0"/>
              </a:spcAft>
              <a:buNone/>
            </a:pPr>
            <a:endParaRPr lang="en-GB" sz="2000" b="1" dirty="0">
              <a:solidFill>
                <a:schemeClr val="dk1"/>
              </a:solidFill>
              <a:latin typeface="Montserrat" panose="020B0604020202020204" charset="0"/>
              <a:ea typeface="Montserrat Light"/>
              <a:cs typeface="Montserrat Light"/>
              <a:sym typeface="Montserrat Light"/>
            </a:endParaRPr>
          </a:p>
          <a:p>
            <a:pPr marL="0" marR="0" lvl="0" indent="0" algn="l" rtl="0">
              <a:lnSpc>
                <a:spcPct val="115000"/>
              </a:lnSpc>
              <a:spcBef>
                <a:spcPts val="0"/>
              </a:spcBef>
              <a:spcAft>
                <a:spcPts val="0"/>
              </a:spcAft>
              <a:buNone/>
            </a:pPr>
            <a:r>
              <a:rPr lang="en-GB" sz="2000" dirty="0">
                <a:solidFill>
                  <a:schemeClr val="dk1"/>
                </a:solidFill>
                <a:latin typeface="Montserrat" panose="020B0604020202020204" charset="0"/>
                <a:ea typeface="Montserrat Light"/>
                <a:cs typeface="Montserrat Light"/>
                <a:sym typeface="Montserrat Light"/>
              </a:rPr>
              <a:t>They will receive fund raising training.  </a:t>
            </a:r>
            <a:endParaRPr sz="2000" dirty="0">
              <a:solidFill>
                <a:schemeClr val="dk1"/>
              </a:solidFill>
              <a:latin typeface="Montserrat" panose="020B0604020202020204" charset="0"/>
              <a:ea typeface="Times New Roman"/>
              <a:cs typeface="Times New Roman"/>
              <a:sym typeface="Times New Roman"/>
            </a:endParaRPr>
          </a:p>
          <a:p>
            <a:pPr marL="342900" marR="0" lvl="0" indent="-190500" algn="l" rtl="0">
              <a:spcBef>
                <a:spcPts val="0"/>
              </a:spcBef>
              <a:spcAft>
                <a:spcPts val="0"/>
              </a:spcAft>
              <a:buClr>
                <a:schemeClr val="dk1"/>
              </a:buClr>
              <a:buSzPts val="2400"/>
              <a:buFont typeface="Arial"/>
              <a:buNone/>
            </a:pPr>
            <a:endParaRPr sz="2400" dirty="0">
              <a:solidFill>
                <a:schemeClr val="dk1"/>
              </a:solidFill>
              <a:latin typeface="Times New Roman"/>
              <a:ea typeface="Times New Roman"/>
              <a:cs typeface="Times New Roman"/>
              <a:sym typeface="Times New Roman"/>
            </a:endParaRPr>
          </a:p>
        </p:txBody>
      </p:sp>
      <p:pic>
        <p:nvPicPr>
          <p:cNvPr id="12290" name="Picture 2" descr="Business Market Share Competition Concept Illustration Vector vector art illustration">
            <a:extLst>
              <a:ext uri="{FF2B5EF4-FFF2-40B4-BE49-F238E27FC236}">
                <a16:creationId xmlns:a16="http://schemas.microsoft.com/office/drawing/2014/main" id="{B12E8F93-6805-458F-867C-383A3A545E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1723" y="557562"/>
            <a:ext cx="4859827" cy="4859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331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1"/>
          <p:cNvSpPr/>
          <p:nvPr/>
        </p:nvSpPr>
        <p:spPr>
          <a:xfrm>
            <a:off x="0" y="557562"/>
            <a:ext cx="7125629" cy="903249"/>
          </a:xfrm>
          <a:prstGeom prst="rect">
            <a:avLst/>
          </a:prstGeom>
          <a:solidFill>
            <a:srgbClr val="33CCC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3100" dirty="0">
                <a:solidFill>
                  <a:schemeClr val="lt1"/>
                </a:solidFill>
                <a:latin typeface="Montserrat"/>
                <a:ea typeface="Montserrat"/>
                <a:cs typeface="Montserrat"/>
                <a:sym typeface="Montserrat"/>
              </a:rPr>
              <a:t>Global Hope 2025</a:t>
            </a:r>
            <a:endParaRPr sz="900" dirty="0">
              <a:latin typeface="Montserrat"/>
              <a:ea typeface="Montserrat"/>
              <a:cs typeface="Montserrat"/>
              <a:sym typeface="Montserrat"/>
            </a:endParaRPr>
          </a:p>
        </p:txBody>
      </p:sp>
      <p:sp>
        <p:nvSpPr>
          <p:cNvPr id="51" name="Google Shape;51;p11"/>
          <p:cNvSpPr txBox="1"/>
          <p:nvPr/>
        </p:nvSpPr>
        <p:spPr>
          <a:xfrm>
            <a:off x="197675" y="1581450"/>
            <a:ext cx="6375653" cy="3921802"/>
          </a:xfrm>
          <a:prstGeom prst="rect">
            <a:avLst/>
          </a:prstGeom>
          <a:noFill/>
          <a:ln>
            <a:noFill/>
          </a:ln>
        </p:spPr>
        <p:txBody>
          <a:bodyPr spcFirstLastPara="1" wrap="square" lIns="91425" tIns="45700" rIns="91425" bIns="45700" anchor="t" anchorCtr="0">
            <a:spAutoFit/>
          </a:bodyPr>
          <a:lstStyle/>
          <a:p>
            <a:r>
              <a:rPr lang="en-GB" sz="1900" dirty="0">
                <a:solidFill>
                  <a:schemeClr val="dk1"/>
                </a:solidFill>
                <a:latin typeface="Montserrat Light"/>
              </a:rPr>
              <a:t> </a:t>
            </a:r>
          </a:p>
          <a:p>
            <a:pPr marL="0" marR="0" lvl="0" indent="0" algn="l" rtl="0">
              <a:lnSpc>
                <a:spcPct val="115000"/>
              </a:lnSpc>
              <a:spcBef>
                <a:spcPts val="0"/>
              </a:spcBef>
              <a:spcAft>
                <a:spcPts val="0"/>
              </a:spcAft>
              <a:buNone/>
            </a:pPr>
            <a:endParaRPr lang="en-GB" sz="1900" b="1" dirty="0">
              <a:solidFill>
                <a:schemeClr val="dk1"/>
              </a:solidFill>
              <a:latin typeface="Montserrat Light"/>
              <a:ea typeface="Montserrat Light"/>
              <a:cs typeface="Montserrat Light"/>
              <a:sym typeface="Montserrat Light"/>
            </a:endParaRPr>
          </a:p>
          <a:p>
            <a:pPr marL="0" marR="0" lvl="0" indent="0" algn="l" rtl="0">
              <a:lnSpc>
                <a:spcPct val="115000"/>
              </a:lnSpc>
              <a:spcBef>
                <a:spcPts val="0"/>
              </a:spcBef>
              <a:spcAft>
                <a:spcPts val="0"/>
              </a:spcAft>
              <a:buNone/>
            </a:pPr>
            <a:r>
              <a:rPr lang="en-GB" sz="2000" b="1" dirty="0">
                <a:solidFill>
                  <a:schemeClr val="dk1"/>
                </a:solidFill>
                <a:latin typeface="Montserrat Light"/>
                <a:ea typeface="Montserrat Light"/>
                <a:cs typeface="Montserrat Light"/>
                <a:sym typeface="Montserrat Light"/>
              </a:rPr>
              <a:t>Staff and students </a:t>
            </a:r>
          </a:p>
          <a:p>
            <a:pPr marL="0" marR="0" lvl="0" indent="0" algn="l" rtl="0">
              <a:lnSpc>
                <a:spcPct val="115000"/>
              </a:lnSpc>
              <a:spcBef>
                <a:spcPts val="0"/>
              </a:spcBef>
              <a:spcAft>
                <a:spcPts val="0"/>
              </a:spcAft>
              <a:buNone/>
            </a:pPr>
            <a:endParaRPr lang="en-GB" sz="2000" dirty="0">
              <a:solidFill>
                <a:schemeClr val="dk1"/>
              </a:solidFill>
              <a:latin typeface="Montserrat Light"/>
              <a:ea typeface="Montserrat Light"/>
              <a:cs typeface="Montserrat Light"/>
              <a:sym typeface="Montserrat Light"/>
            </a:endParaRPr>
          </a:p>
          <a:p>
            <a:pPr marL="0" marR="0" lvl="0" indent="0" algn="l" rtl="0">
              <a:lnSpc>
                <a:spcPct val="115000"/>
              </a:lnSpc>
              <a:spcBef>
                <a:spcPts val="0"/>
              </a:spcBef>
              <a:spcAft>
                <a:spcPts val="0"/>
              </a:spcAft>
              <a:buNone/>
            </a:pPr>
            <a:r>
              <a:rPr lang="en-GB" sz="2000" dirty="0">
                <a:solidFill>
                  <a:schemeClr val="dk1"/>
                </a:solidFill>
                <a:latin typeface="Montserrat Light"/>
                <a:ea typeface="Montserrat Light"/>
                <a:cs typeface="Montserrat Light"/>
                <a:sym typeface="Montserrat Light"/>
              </a:rPr>
              <a:t>will work as a team and </a:t>
            </a:r>
          </a:p>
          <a:p>
            <a:pPr marL="0" marR="0" lvl="0" indent="0" algn="l" rtl="0">
              <a:lnSpc>
                <a:spcPct val="115000"/>
              </a:lnSpc>
              <a:spcBef>
                <a:spcPts val="0"/>
              </a:spcBef>
              <a:spcAft>
                <a:spcPts val="0"/>
              </a:spcAft>
              <a:buNone/>
            </a:pPr>
            <a:endParaRPr lang="en-GB" sz="2000" dirty="0">
              <a:solidFill>
                <a:schemeClr val="dk1"/>
              </a:solidFill>
              <a:latin typeface="Montserrat Light"/>
              <a:ea typeface="Montserrat Light"/>
              <a:cs typeface="Montserrat Light"/>
              <a:sym typeface="Montserrat Light"/>
            </a:endParaRPr>
          </a:p>
          <a:p>
            <a:pPr marL="0" marR="0" lvl="0" indent="0" algn="l" rtl="0">
              <a:lnSpc>
                <a:spcPct val="115000"/>
              </a:lnSpc>
              <a:spcBef>
                <a:spcPts val="0"/>
              </a:spcBef>
              <a:spcAft>
                <a:spcPts val="0"/>
              </a:spcAft>
              <a:buNone/>
            </a:pPr>
            <a:r>
              <a:rPr lang="en-GB" sz="2000" dirty="0">
                <a:solidFill>
                  <a:schemeClr val="dk1"/>
                </a:solidFill>
                <a:latin typeface="Montserrat Light"/>
                <a:ea typeface="Montserrat Light"/>
                <a:cs typeface="Montserrat Light"/>
                <a:sym typeface="Montserrat Light"/>
              </a:rPr>
              <a:t>meet as project teams at least once a month</a:t>
            </a:r>
          </a:p>
          <a:p>
            <a:pPr marL="0" marR="0" lvl="0" indent="0" algn="l" rtl="0">
              <a:lnSpc>
                <a:spcPct val="115000"/>
              </a:lnSpc>
              <a:spcBef>
                <a:spcPts val="0"/>
              </a:spcBef>
              <a:spcAft>
                <a:spcPts val="0"/>
              </a:spcAft>
              <a:buNone/>
            </a:pPr>
            <a:endParaRPr lang="en-GB" sz="2000" dirty="0">
              <a:solidFill>
                <a:schemeClr val="dk1"/>
              </a:solidFill>
              <a:latin typeface="Montserrat Light"/>
              <a:ea typeface="Montserrat Light"/>
              <a:cs typeface="Montserrat Light"/>
              <a:sym typeface="Montserrat Light"/>
            </a:endParaRPr>
          </a:p>
          <a:p>
            <a:pPr marL="0" marR="0" lvl="0" indent="0" algn="l" rtl="0">
              <a:lnSpc>
                <a:spcPct val="115000"/>
              </a:lnSpc>
              <a:spcBef>
                <a:spcPts val="0"/>
              </a:spcBef>
              <a:spcAft>
                <a:spcPts val="0"/>
              </a:spcAft>
              <a:buNone/>
            </a:pPr>
            <a:r>
              <a:rPr lang="en-GB" sz="2000" dirty="0">
                <a:solidFill>
                  <a:schemeClr val="dk1"/>
                </a:solidFill>
                <a:latin typeface="Montserrat Light"/>
                <a:ea typeface="Montserrat Light"/>
                <a:cs typeface="Montserrat Light"/>
                <a:sym typeface="Montserrat Light"/>
              </a:rPr>
              <a:t>to prepare for the project up until their departure.</a:t>
            </a:r>
            <a:endParaRPr sz="2000" dirty="0">
              <a:solidFill>
                <a:schemeClr val="dk1"/>
              </a:solidFill>
              <a:latin typeface="Times New Roman"/>
              <a:ea typeface="Times New Roman"/>
              <a:cs typeface="Times New Roman"/>
              <a:sym typeface="Times New Roman"/>
            </a:endParaRPr>
          </a:p>
          <a:p>
            <a:pPr marL="342900" marR="0" lvl="0" indent="-190500" algn="l" rtl="0">
              <a:spcBef>
                <a:spcPts val="0"/>
              </a:spcBef>
              <a:spcAft>
                <a:spcPts val="0"/>
              </a:spcAft>
              <a:buClr>
                <a:schemeClr val="dk1"/>
              </a:buClr>
              <a:buSzPts val="2400"/>
              <a:buFont typeface="Arial"/>
              <a:buNone/>
            </a:pPr>
            <a:endParaRPr sz="2400" dirty="0">
              <a:solidFill>
                <a:schemeClr val="dk1"/>
              </a:solidFill>
              <a:latin typeface="Times New Roman"/>
              <a:ea typeface="Times New Roman"/>
              <a:cs typeface="Times New Roman"/>
              <a:sym typeface="Times New Roman"/>
            </a:endParaRPr>
          </a:p>
        </p:txBody>
      </p:sp>
      <p:pic>
        <p:nvPicPr>
          <p:cNvPr id="11266" name="Picture 2" descr="https://media.istockphoto.com/id/1417819050/vector/putting-a-puzzle-together.jpg?b=1&amp;s=170667a&amp;w=0&amp;k=20&amp;c=JLJSdjWupjYibJA3plpkgC7EjPpyVD-OFnwIWS78mu4=">
            <a:extLst>
              <a:ext uri="{FF2B5EF4-FFF2-40B4-BE49-F238E27FC236}">
                <a16:creationId xmlns:a16="http://schemas.microsoft.com/office/drawing/2014/main" id="{6F22EBD6-14DE-4592-AA77-4E3075E248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5629" y="1581450"/>
            <a:ext cx="4943475"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959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6"/>
          <p:cNvSpPr txBox="1">
            <a:spLocks noGrp="1"/>
          </p:cNvSpPr>
          <p:nvPr>
            <p:ph type="body" idx="1"/>
          </p:nvPr>
        </p:nvSpPr>
        <p:spPr>
          <a:xfrm>
            <a:off x="228600" y="598488"/>
            <a:ext cx="4872037" cy="647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None/>
            </a:pPr>
            <a:r>
              <a:rPr lang="en-GB">
                <a:latin typeface="Montserrat"/>
                <a:ea typeface="Montserrat"/>
                <a:cs typeface="Montserrat"/>
                <a:sym typeface="Montserrat"/>
              </a:rPr>
              <a:t>What do we do?</a:t>
            </a:r>
            <a:endParaRPr>
              <a:latin typeface="Montserrat"/>
              <a:ea typeface="Montserrat"/>
              <a:cs typeface="Montserrat"/>
              <a:sym typeface="Montserrat"/>
            </a:endParaRPr>
          </a:p>
        </p:txBody>
      </p:sp>
      <p:sp>
        <p:nvSpPr>
          <p:cNvPr id="65" name="Google Shape;65;p6"/>
          <p:cNvSpPr txBox="1"/>
          <p:nvPr/>
        </p:nvSpPr>
        <p:spPr>
          <a:xfrm>
            <a:off x="270934" y="1462089"/>
            <a:ext cx="6811354" cy="3610243"/>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1000"/>
              </a:spcBef>
              <a:spcAft>
                <a:spcPts val="0"/>
              </a:spcAft>
              <a:buNone/>
            </a:pPr>
            <a:r>
              <a:rPr lang="en-GB" sz="1800" dirty="0">
                <a:solidFill>
                  <a:schemeClr val="dk1"/>
                </a:solidFill>
                <a:latin typeface="Montserrat Light"/>
                <a:ea typeface="Montserrat Light"/>
                <a:cs typeface="Montserrat Light"/>
                <a:sym typeface="Montserrat Light"/>
              </a:rPr>
              <a:t>Our dedicated member of staff works at Hope one day a week and will work with you throughout your time with Global Hope to offer advice and track your financial contribution with you. </a:t>
            </a:r>
          </a:p>
          <a:p>
            <a:pPr marL="0" marR="0" lvl="0" indent="0" algn="just" rtl="0">
              <a:lnSpc>
                <a:spcPct val="115000"/>
              </a:lnSpc>
              <a:spcBef>
                <a:spcPts val="1000"/>
              </a:spcBef>
              <a:spcAft>
                <a:spcPts val="0"/>
              </a:spcAft>
              <a:buNone/>
            </a:pPr>
            <a:r>
              <a:rPr lang="en-GB" sz="1800" dirty="0">
                <a:solidFill>
                  <a:schemeClr val="dk1"/>
                </a:solidFill>
                <a:latin typeface="Montserrat Light"/>
                <a:ea typeface="Montserrat Light"/>
                <a:cs typeface="Montserrat Light"/>
                <a:sym typeface="Montserrat Light"/>
              </a:rPr>
              <a:t>They can give you fundraising ideas, show you what has worked in the past, give you banners and collection boxes, etc. </a:t>
            </a:r>
            <a:endParaRPr sz="1800" dirty="0">
              <a:latin typeface="Montserrat Light"/>
              <a:ea typeface="Montserrat Light"/>
              <a:cs typeface="Montserrat Light"/>
              <a:sym typeface="Montserrat Light"/>
            </a:endParaRPr>
          </a:p>
          <a:p>
            <a:pPr marL="0" marR="0" lvl="0" indent="0" algn="just" rtl="0">
              <a:lnSpc>
                <a:spcPct val="115000"/>
              </a:lnSpc>
              <a:spcBef>
                <a:spcPts val="1000"/>
              </a:spcBef>
              <a:spcAft>
                <a:spcPts val="0"/>
              </a:spcAft>
              <a:buNone/>
            </a:pPr>
            <a:r>
              <a:rPr lang="en-GB" sz="1800" dirty="0">
                <a:solidFill>
                  <a:schemeClr val="dk1"/>
                </a:solidFill>
                <a:latin typeface="Montserrat Light"/>
                <a:ea typeface="Montserrat Light"/>
                <a:cs typeface="Montserrat Light"/>
                <a:sym typeface="Montserrat Light"/>
              </a:rPr>
              <a:t>We organise the internal transport to and from the project as well as accommodation whilst there, this is all covered in your £1,500 contribution to Global Hope. </a:t>
            </a:r>
            <a:endParaRPr sz="1800" dirty="0">
              <a:latin typeface="Montserrat Light"/>
              <a:ea typeface="Montserrat Light"/>
              <a:cs typeface="Montserrat Light"/>
              <a:sym typeface="Montserrat Light"/>
            </a:endParaRPr>
          </a:p>
        </p:txBody>
      </p:sp>
      <p:pic>
        <p:nvPicPr>
          <p:cNvPr id="66" name="Google Shape;66;p6"/>
          <p:cNvPicPr preferRelativeResize="0"/>
          <p:nvPr/>
        </p:nvPicPr>
        <p:blipFill rotWithShape="1">
          <a:blip r:embed="rId3">
            <a:alphaModFix/>
          </a:blip>
          <a:srcRect/>
          <a:stretch/>
        </p:blipFill>
        <p:spPr>
          <a:xfrm>
            <a:off x="11366500" y="6032500"/>
            <a:ext cx="609600" cy="609600"/>
          </a:xfrm>
          <a:prstGeom prst="rect">
            <a:avLst/>
          </a:prstGeom>
          <a:noFill/>
          <a:ln>
            <a:noFill/>
          </a:ln>
        </p:spPr>
      </p:pic>
      <p:pic>
        <p:nvPicPr>
          <p:cNvPr id="9218" name="Picture 2" descr="Free counter sales man vector">
            <a:extLst>
              <a:ext uri="{FF2B5EF4-FFF2-40B4-BE49-F238E27FC236}">
                <a16:creationId xmlns:a16="http://schemas.microsoft.com/office/drawing/2014/main" id="{0CDB3554-FB7C-47C9-9D02-8B06B9BA51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3044" y="485102"/>
            <a:ext cx="2943056" cy="27821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6"/>
          <p:cNvSpPr txBox="1">
            <a:spLocks noGrp="1"/>
          </p:cNvSpPr>
          <p:nvPr>
            <p:ph type="body" idx="1"/>
          </p:nvPr>
        </p:nvSpPr>
        <p:spPr>
          <a:xfrm>
            <a:off x="228600" y="598488"/>
            <a:ext cx="4872037" cy="647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None/>
            </a:pPr>
            <a:r>
              <a:rPr lang="en-GB">
                <a:latin typeface="Montserrat"/>
                <a:ea typeface="Montserrat"/>
                <a:cs typeface="Montserrat"/>
                <a:sym typeface="Montserrat"/>
              </a:rPr>
              <a:t>What do we do?</a:t>
            </a:r>
            <a:endParaRPr>
              <a:latin typeface="Montserrat"/>
              <a:ea typeface="Montserrat"/>
              <a:cs typeface="Montserrat"/>
              <a:sym typeface="Montserrat"/>
            </a:endParaRPr>
          </a:p>
        </p:txBody>
      </p:sp>
      <p:sp>
        <p:nvSpPr>
          <p:cNvPr id="65" name="Google Shape;65;p6"/>
          <p:cNvSpPr txBox="1"/>
          <p:nvPr/>
        </p:nvSpPr>
        <p:spPr>
          <a:xfrm>
            <a:off x="270933" y="1462089"/>
            <a:ext cx="8329603" cy="5180011"/>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1000"/>
              </a:spcBef>
              <a:spcAft>
                <a:spcPts val="0"/>
              </a:spcAft>
              <a:buNone/>
            </a:pPr>
            <a:r>
              <a:rPr lang="en-GB" sz="1800" b="1" dirty="0">
                <a:solidFill>
                  <a:schemeClr val="dk1"/>
                </a:solidFill>
                <a:latin typeface="Montserrat"/>
                <a:ea typeface="Montserrat"/>
                <a:cs typeface="Montserrat"/>
                <a:sym typeface="Montserrat"/>
              </a:rPr>
              <a:t>We DO NOT pay for: </a:t>
            </a:r>
          </a:p>
          <a:p>
            <a:pPr marL="285750" marR="0" lvl="0" indent="-285750" algn="just" rtl="0">
              <a:lnSpc>
                <a:spcPct val="115000"/>
              </a:lnSpc>
              <a:spcBef>
                <a:spcPts val="1000"/>
              </a:spcBef>
              <a:spcAft>
                <a:spcPts val="0"/>
              </a:spcAft>
              <a:buFontTx/>
              <a:buChar char="-"/>
            </a:pPr>
            <a:r>
              <a:rPr lang="en-GB" sz="1800" b="1" dirty="0">
                <a:solidFill>
                  <a:schemeClr val="dk1"/>
                </a:solidFill>
                <a:latin typeface="Montserrat"/>
                <a:ea typeface="Montserrat"/>
                <a:cs typeface="Montserrat"/>
                <a:sym typeface="Montserrat"/>
              </a:rPr>
              <a:t>your vaccinations</a:t>
            </a:r>
            <a:endParaRPr lang="en-GB" sz="1800" dirty="0">
              <a:solidFill>
                <a:schemeClr val="dk1"/>
              </a:solidFill>
              <a:latin typeface="Montserrat"/>
              <a:ea typeface="Montserrat"/>
              <a:cs typeface="Montserrat"/>
              <a:sym typeface="Montserrat"/>
            </a:endParaRPr>
          </a:p>
          <a:p>
            <a:pPr marL="285750" marR="0" lvl="0" indent="-285750" algn="just" rtl="0">
              <a:lnSpc>
                <a:spcPct val="115000"/>
              </a:lnSpc>
              <a:spcBef>
                <a:spcPts val="1000"/>
              </a:spcBef>
              <a:spcAft>
                <a:spcPts val="0"/>
              </a:spcAft>
              <a:buFontTx/>
              <a:buChar char="-"/>
            </a:pPr>
            <a:r>
              <a:rPr lang="en-GB" sz="1800" b="1" dirty="0">
                <a:solidFill>
                  <a:schemeClr val="dk1"/>
                </a:solidFill>
                <a:latin typeface="Montserrat"/>
                <a:ea typeface="Montserrat"/>
                <a:cs typeface="Montserrat"/>
                <a:sym typeface="Montserrat"/>
              </a:rPr>
              <a:t>your food whilst you are on the project,</a:t>
            </a:r>
            <a:r>
              <a:rPr lang="en-GB" sz="1800" dirty="0">
                <a:solidFill>
                  <a:schemeClr val="dk1"/>
                </a:solidFill>
                <a:latin typeface="Montserrat Light"/>
                <a:ea typeface="Montserrat Light"/>
                <a:cs typeface="Montserrat Light"/>
                <a:sym typeface="Montserrat Light"/>
              </a:rPr>
              <a:t> there may be opportunities for you to cook for yourself in your accommodation, you may be cooked for by the project partner and you will pay them directly or you may eat in local cafes and restaurants. </a:t>
            </a:r>
          </a:p>
          <a:p>
            <a:pPr marL="285750" marR="0" lvl="0" indent="-285750" algn="just" rtl="0">
              <a:lnSpc>
                <a:spcPct val="115000"/>
              </a:lnSpc>
              <a:spcBef>
                <a:spcPts val="1000"/>
              </a:spcBef>
              <a:spcAft>
                <a:spcPts val="0"/>
              </a:spcAft>
              <a:buFontTx/>
              <a:buChar char="-"/>
            </a:pPr>
            <a:r>
              <a:rPr lang="en-GB" sz="1800" b="1" dirty="0">
                <a:solidFill>
                  <a:schemeClr val="dk1"/>
                </a:solidFill>
                <a:latin typeface="Montserrat"/>
                <a:ea typeface="Montserrat"/>
                <a:cs typeface="Montserrat"/>
                <a:sym typeface="Montserrat"/>
              </a:rPr>
              <a:t>for any weekend trips or excursions you choose to take part in, </a:t>
            </a:r>
            <a:r>
              <a:rPr lang="en-GB" sz="1800" dirty="0">
                <a:solidFill>
                  <a:schemeClr val="dk1"/>
                </a:solidFill>
                <a:latin typeface="Montserrat Light"/>
                <a:ea typeface="Montserrat Light"/>
                <a:cs typeface="Montserrat Light"/>
                <a:sym typeface="Montserrat Light"/>
              </a:rPr>
              <a:t>so please factor this in!</a:t>
            </a:r>
            <a:endParaRPr sz="1800" dirty="0">
              <a:solidFill>
                <a:schemeClr val="dk1"/>
              </a:solidFill>
              <a:latin typeface="Montserrat Light"/>
              <a:ea typeface="Montserrat Light"/>
              <a:cs typeface="Montserrat Light"/>
              <a:sym typeface="Montserrat Light"/>
            </a:endParaRPr>
          </a:p>
        </p:txBody>
      </p:sp>
      <p:pic>
        <p:nvPicPr>
          <p:cNvPr id="66" name="Google Shape;66;p6"/>
          <p:cNvPicPr preferRelativeResize="0"/>
          <p:nvPr/>
        </p:nvPicPr>
        <p:blipFill rotWithShape="1">
          <a:blip r:embed="rId3">
            <a:alphaModFix/>
          </a:blip>
          <a:srcRect/>
          <a:stretch/>
        </p:blipFill>
        <p:spPr>
          <a:xfrm>
            <a:off x="11366500" y="6032500"/>
            <a:ext cx="609600" cy="609600"/>
          </a:xfrm>
          <a:prstGeom prst="rect">
            <a:avLst/>
          </a:prstGeom>
          <a:noFill/>
          <a:ln>
            <a:noFill/>
          </a:ln>
        </p:spPr>
      </p:pic>
    </p:spTree>
    <p:extLst>
      <p:ext uri="{BB962C8B-B14F-4D97-AF65-F5344CB8AC3E}">
        <p14:creationId xmlns:p14="http://schemas.microsoft.com/office/powerpoint/2010/main" val="397480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6"/>
          <p:cNvSpPr txBox="1">
            <a:spLocks noGrp="1"/>
          </p:cNvSpPr>
          <p:nvPr>
            <p:ph type="body" idx="1"/>
          </p:nvPr>
        </p:nvSpPr>
        <p:spPr>
          <a:xfrm>
            <a:off x="228600" y="598488"/>
            <a:ext cx="5249174" cy="647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None/>
            </a:pPr>
            <a:r>
              <a:rPr lang="en-GB" dirty="0">
                <a:latin typeface="Montserrat"/>
                <a:ea typeface="Montserrat"/>
                <a:cs typeface="Montserrat"/>
                <a:sym typeface="Montserrat"/>
              </a:rPr>
              <a:t>Project team</a:t>
            </a:r>
            <a:endParaRPr dirty="0">
              <a:latin typeface="Montserrat"/>
              <a:ea typeface="Montserrat"/>
              <a:cs typeface="Montserrat"/>
              <a:sym typeface="Montserrat"/>
            </a:endParaRPr>
          </a:p>
        </p:txBody>
      </p:sp>
      <p:sp>
        <p:nvSpPr>
          <p:cNvPr id="65" name="Google Shape;65;p6"/>
          <p:cNvSpPr txBox="1"/>
          <p:nvPr/>
        </p:nvSpPr>
        <p:spPr>
          <a:xfrm>
            <a:off x="270934" y="1462089"/>
            <a:ext cx="5025686" cy="3230681"/>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1000"/>
              </a:spcBef>
              <a:spcAft>
                <a:spcPts val="0"/>
              </a:spcAft>
              <a:buNone/>
            </a:pPr>
            <a:endParaRPr lang="en-GB" sz="1800" dirty="0">
              <a:solidFill>
                <a:schemeClr val="dk1"/>
              </a:solidFill>
              <a:latin typeface="Montserrat Light"/>
              <a:ea typeface="Montserrat Light"/>
              <a:cs typeface="Montserrat Light"/>
              <a:sym typeface="Montserrat Light"/>
            </a:endParaRPr>
          </a:p>
          <a:p>
            <a:pPr marL="0" marR="0" lvl="0" indent="0" algn="just" rtl="0">
              <a:lnSpc>
                <a:spcPct val="115000"/>
              </a:lnSpc>
              <a:spcBef>
                <a:spcPts val="1000"/>
              </a:spcBef>
              <a:spcAft>
                <a:spcPts val="0"/>
              </a:spcAft>
              <a:buNone/>
            </a:pPr>
            <a:r>
              <a:rPr lang="en-GB" sz="1800" dirty="0">
                <a:solidFill>
                  <a:schemeClr val="dk1"/>
                </a:solidFill>
                <a:latin typeface="Montserrat Light"/>
                <a:ea typeface="Montserrat Light"/>
                <a:cs typeface="Montserrat Light"/>
                <a:sym typeface="Montserrat Light"/>
              </a:rPr>
              <a:t>You would also be expected to arrange to meet with your project team multiple times before departure to not only</a:t>
            </a:r>
          </a:p>
          <a:p>
            <a:pPr marL="285750" marR="0" lvl="0" indent="-285750" algn="just" rtl="0">
              <a:lnSpc>
                <a:spcPct val="115000"/>
              </a:lnSpc>
              <a:spcBef>
                <a:spcPts val="1000"/>
              </a:spcBef>
              <a:spcAft>
                <a:spcPts val="0"/>
              </a:spcAft>
              <a:buFontTx/>
              <a:buChar char="-"/>
            </a:pPr>
            <a:r>
              <a:rPr lang="en-GB" sz="1800" dirty="0">
                <a:solidFill>
                  <a:schemeClr val="dk1"/>
                </a:solidFill>
                <a:latin typeface="Montserrat Light"/>
                <a:ea typeface="Montserrat Light"/>
                <a:cs typeface="Montserrat Light"/>
                <a:sym typeface="Montserrat Light"/>
              </a:rPr>
              <a:t>prepare for the project but to also </a:t>
            </a:r>
          </a:p>
          <a:p>
            <a:pPr marL="285750" marR="0" lvl="0" indent="-285750" algn="just" rtl="0">
              <a:lnSpc>
                <a:spcPct val="115000"/>
              </a:lnSpc>
              <a:spcBef>
                <a:spcPts val="1000"/>
              </a:spcBef>
              <a:spcAft>
                <a:spcPts val="0"/>
              </a:spcAft>
              <a:buFontTx/>
              <a:buChar char="-"/>
            </a:pPr>
            <a:r>
              <a:rPr lang="en-GB" sz="1800" dirty="0">
                <a:solidFill>
                  <a:schemeClr val="dk1"/>
                </a:solidFill>
                <a:latin typeface="Montserrat Light"/>
                <a:ea typeface="Montserrat Light"/>
                <a:cs typeface="Montserrat Light"/>
                <a:sym typeface="Montserrat Light"/>
              </a:rPr>
              <a:t>get to know each other better!</a:t>
            </a:r>
            <a:endParaRPr sz="1800" dirty="0">
              <a:solidFill>
                <a:schemeClr val="dk1"/>
              </a:solidFill>
              <a:latin typeface="Montserrat Light"/>
              <a:ea typeface="Montserrat Light"/>
              <a:cs typeface="Montserrat Light"/>
              <a:sym typeface="Montserrat Light"/>
            </a:endParaRPr>
          </a:p>
        </p:txBody>
      </p:sp>
      <p:pic>
        <p:nvPicPr>
          <p:cNvPr id="66" name="Google Shape;66;p6"/>
          <p:cNvPicPr preferRelativeResize="0"/>
          <p:nvPr/>
        </p:nvPicPr>
        <p:blipFill rotWithShape="1">
          <a:blip r:embed="rId3">
            <a:alphaModFix/>
          </a:blip>
          <a:srcRect/>
          <a:stretch/>
        </p:blipFill>
        <p:spPr>
          <a:xfrm>
            <a:off x="11366500" y="6032500"/>
            <a:ext cx="609600" cy="609600"/>
          </a:xfrm>
          <a:prstGeom prst="rect">
            <a:avLst/>
          </a:prstGeom>
          <a:noFill/>
          <a:ln>
            <a:noFill/>
          </a:ln>
        </p:spPr>
      </p:pic>
      <p:pic>
        <p:nvPicPr>
          <p:cNvPr id="8198" name="Picture 6" descr="https://media.istockphoto.com/id/1223631367/vector/multicultural-group-of-people-is-standing-together-team-of-colleagues-students-happy-men-and.jpg?b=1&amp;s=170667a&amp;w=0&amp;k=20&amp;c=Poa-7ozshRHy3851CuBfhrR4NozPSzA7k502eTsFAzo=">
            <a:extLst>
              <a:ext uri="{FF2B5EF4-FFF2-40B4-BE49-F238E27FC236}">
                <a16:creationId xmlns:a16="http://schemas.microsoft.com/office/drawing/2014/main" id="{3AD63A69-A0FF-4DB5-8DE1-0BB81D9F91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3570" y="1462089"/>
            <a:ext cx="4562475"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7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8"/>
          <p:cNvSpPr txBox="1">
            <a:spLocks noGrp="1"/>
          </p:cNvSpPr>
          <p:nvPr>
            <p:ph type="body" idx="1"/>
          </p:nvPr>
        </p:nvSpPr>
        <p:spPr>
          <a:xfrm>
            <a:off x="228600" y="598488"/>
            <a:ext cx="4067175" cy="647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None/>
            </a:pPr>
            <a:r>
              <a:rPr lang="en-GB" sz="4100">
                <a:latin typeface="Montserrat"/>
                <a:ea typeface="Montserrat"/>
                <a:cs typeface="Montserrat"/>
                <a:sym typeface="Montserrat"/>
              </a:rPr>
              <a:t>Requirements</a:t>
            </a:r>
            <a:endParaRPr sz="4100">
              <a:latin typeface="Montserrat"/>
              <a:ea typeface="Montserrat"/>
              <a:cs typeface="Montserrat"/>
              <a:sym typeface="Montserrat"/>
            </a:endParaRPr>
          </a:p>
        </p:txBody>
      </p:sp>
      <p:sp>
        <p:nvSpPr>
          <p:cNvPr id="72" name="Google Shape;72;p8"/>
          <p:cNvSpPr txBox="1"/>
          <p:nvPr/>
        </p:nvSpPr>
        <p:spPr>
          <a:xfrm>
            <a:off x="0" y="1577477"/>
            <a:ext cx="6925662" cy="3816326"/>
          </a:xfrm>
          <a:prstGeom prst="rect">
            <a:avLst/>
          </a:prstGeom>
          <a:noFill/>
          <a:ln>
            <a:noFill/>
          </a:ln>
        </p:spPr>
        <p:txBody>
          <a:bodyPr spcFirstLastPara="1" wrap="square" lIns="91425" tIns="45700" rIns="91425" bIns="45700" anchor="t" anchorCtr="0">
            <a:noAutofit/>
          </a:bodyPr>
          <a:lstStyle/>
          <a:p>
            <a:pPr marL="457200" marR="0" lvl="0" indent="-353060" algn="just" rtl="0">
              <a:lnSpc>
                <a:spcPct val="115000"/>
              </a:lnSpc>
              <a:spcBef>
                <a:spcPts val="0"/>
              </a:spcBef>
              <a:spcAft>
                <a:spcPts val="1200"/>
              </a:spcAft>
              <a:buClr>
                <a:schemeClr val="dk1"/>
              </a:buClr>
              <a:buSzPts val="1960"/>
              <a:buFont typeface="Montserrat Light"/>
              <a:buChar char="●"/>
            </a:pPr>
            <a:r>
              <a:rPr lang="en-GB" sz="1800" dirty="0">
                <a:solidFill>
                  <a:schemeClr val="dk1"/>
                </a:solidFill>
                <a:latin typeface="Montserrat Light"/>
                <a:ea typeface="Montserrat Light"/>
                <a:cs typeface="Montserrat Light"/>
                <a:sym typeface="Montserrat Light"/>
              </a:rPr>
              <a:t>Attend interview </a:t>
            </a:r>
            <a:endParaRPr sz="1100" dirty="0">
              <a:latin typeface="Montserrat Light"/>
              <a:ea typeface="Montserrat Light"/>
              <a:cs typeface="Montserrat Light"/>
              <a:sym typeface="Montserrat Light"/>
            </a:endParaRPr>
          </a:p>
          <a:p>
            <a:pPr marL="457200" marR="0" lvl="0" indent="-353060" algn="just" rtl="0">
              <a:lnSpc>
                <a:spcPct val="115000"/>
              </a:lnSpc>
              <a:spcBef>
                <a:spcPts val="0"/>
              </a:spcBef>
              <a:spcAft>
                <a:spcPts val="1200"/>
              </a:spcAft>
              <a:buClr>
                <a:schemeClr val="dk1"/>
              </a:buClr>
              <a:buSzPts val="1960"/>
              <a:buChar char="●"/>
            </a:pPr>
            <a:r>
              <a:rPr lang="en-GB" sz="1800" dirty="0">
                <a:solidFill>
                  <a:schemeClr val="dk1"/>
                </a:solidFill>
                <a:latin typeface="Montserrat Light"/>
                <a:ea typeface="Montserrat Light"/>
                <a:cs typeface="Montserrat Light"/>
                <a:sym typeface="Montserrat Light"/>
              </a:rPr>
              <a:t>Be enrolled in the Service and Leadership Award (</a:t>
            </a:r>
            <a:r>
              <a:rPr lang="en-GB" sz="1800" b="1" dirty="0">
                <a:solidFill>
                  <a:schemeClr val="dk1"/>
                </a:solidFill>
                <a:latin typeface="Montserrat"/>
                <a:ea typeface="Montserrat"/>
                <a:cs typeface="Montserrat"/>
                <a:sym typeface="Montserrat"/>
              </a:rPr>
              <a:t>SALA)</a:t>
            </a:r>
            <a:r>
              <a:rPr lang="en-GB" sz="1800" dirty="0">
                <a:solidFill>
                  <a:schemeClr val="dk1"/>
                </a:solidFill>
                <a:latin typeface="Montserrat Light"/>
                <a:ea typeface="Montserrat Light"/>
                <a:cs typeface="Montserrat Light"/>
                <a:sym typeface="Montserrat Light"/>
              </a:rPr>
              <a:t> (Global Hope is a great way to complete SALA)</a:t>
            </a:r>
            <a:endParaRPr sz="1800" dirty="0">
              <a:solidFill>
                <a:schemeClr val="dk1"/>
              </a:solidFill>
              <a:latin typeface="Montserrat Light"/>
              <a:ea typeface="Montserrat Light"/>
              <a:cs typeface="Montserrat Light"/>
              <a:sym typeface="Montserrat Light"/>
            </a:endParaRPr>
          </a:p>
          <a:p>
            <a:pPr marL="457200" marR="0" lvl="0" indent="-353060" algn="just" rtl="0">
              <a:lnSpc>
                <a:spcPct val="115000"/>
              </a:lnSpc>
              <a:spcBef>
                <a:spcPts val="0"/>
              </a:spcBef>
              <a:spcAft>
                <a:spcPts val="1200"/>
              </a:spcAft>
              <a:buClr>
                <a:schemeClr val="dk1"/>
              </a:buClr>
              <a:buSzPts val="1960"/>
              <a:buFont typeface="Montserrat Light"/>
              <a:buChar char="●"/>
            </a:pPr>
            <a:r>
              <a:rPr lang="en-GB" sz="1800" dirty="0">
                <a:solidFill>
                  <a:schemeClr val="dk1"/>
                </a:solidFill>
                <a:latin typeface="Montserrat Light"/>
                <a:ea typeface="Montserrat Light"/>
                <a:cs typeface="Montserrat Light"/>
                <a:sym typeface="Montserrat Light"/>
              </a:rPr>
              <a:t>Work towards the deadlines and </a:t>
            </a:r>
            <a:r>
              <a:rPr lang="en-GB" sz="1800" b="1" dirty="0">
                <a:solidFill>
                  <a:schemeClr val="dk1"/>
                </a:solidFill>
                <a:latin typeface="Montserrat"/>
                <a:ea typeface="Montserrat"/>
                <a:cs typeface="Montserrat"/>
                <a:sym typeface="Montserrat"/>
              </a:rPr>
              <a:t>complete the financial contribution by the end of October 2024</a:t>
            </a:r>
            <a:r>
              <a:rPr lang="en-GB" sz="1800" dirty="0">
                <a:solidFill>
                  <a:schemeClr val="dk1"/>
                </a:solidFill>
                <a:latin typeface="Montserrat"/>
                <a:ea typeface="Montserrat"/>
                <a:cs typeface="Montserrat"/>
                <a:sym typeface="Montserrat"/>
              </a:rPr>
              <a:t>.</a:t>
            </a:r>
            <a:endParaRPr sz="1800" b="1" dirty="0">
              <a:solidFill>
                <a:schemeClr val="dk1"/>
              </a:solidFill>
              <a:latin typeface="Montserrat"/>
              <a:ea typeface="Montserrat"/>
              <a:cs typeface="Montserrat"/>
              <a:sym typeface="Montserrat"/>
            </a:endParaRPr>
          </a:p>
          <a:p>
            <a:pPr marL="457200" lvl="0" indent="-348138" algn="l" rtl="0">
              <a:lnSpc>
                <a:spcPct val="115000"/>
              </a:lnSpc>
              <a:spcBef>
                <a:spcPts val="0"/>
              </a:spcBef>
              <a:spcAft>
                <a:spcPts val="1200"/>
              </a:spcAft>
              <a:buClr>
                <a:schemeClr val="dk1"/>
              </a:buClr>
              <a:buSzPts val="1883"/>
              <a:buFont typeface="Montserrat Light"/>
              <a:buChar char="●"/>
            </a:pPr>
            <a:r>
              <a:rPr lang="en-GB" sz="1800" dirty="0">
                <a:solidFill>
                  <a:schemeClr val="dk1"/>
                </a:solidFill>
                <a:latin typeface="Montserrat Light"/>
                <a:ea typeface="Montserrat Light"/>
                <a:cs typeface="Montserrat Light"/>
                <a:sym typeface="Montserrat Light"/>
              </a:rPr>
              <a:t>Be engaged in your studies, with good academic standing</a:t>
            </a:r>
          </a:p>
          <a:p>
            <a:pPr marL="457200" lvl="0" indent="-348138" algn="l" rtl="0">
              <a:lnSpc>
                <a:spcPct val="115000"/>
              </a:lnSpc>
              <a:spcBef>
                <a:spcPts val="0"/>
              </a:spcBef>
              <a:spcAft>
                <a:spcPts val="1200"/>
              </a:spcAft>
              <a:buClr>
                <a:schemeClr val="dk1"/>
              </a:buClr>
              <a:buSzPts val="1883"/>
              <a:buFont typeface="Montserrat Light"/>
              <a:buChar char="●"/>
            </a:pPr>
            <a:r>
              <a:rPr lang="en-GB" sz="1800" dirty="0">
                <a:solidFill>
                  <a:schemeClr val="dk1"/>
                </a:solidFill>
                <a:latin typeface="Montserrat Light"/>
                <a:ea typeface="Montserrat Light"/>
                <a:cs typeface="Montserrat Light"/>
                <a:sym typeface="Montserrat Light"/>
              </a:rPr>
              <a:t>Meet the criteria for volunteers which will be sent to students after interview or you can find it on the application form.</a:t>
            </a:r>
            <a:endParaRPr sz="1800" dirty="0">
              <a:solidFill>
                <a:schemeClr val="dk1"/>
              </a:solidFill>
              <a:latin typeface="Montserrat Light"/>
              <a:ea typeface="Montserrat Light"/>
              <a:cs typeface="Montserrat Light"/>
              <a:sym typeface="Montserrat Light"/>
            </a:endParaRPr>
          </a:p>
        </p:txBody>
      </p:sp>
      <p:pic>
        <p:nvPicPr>
          <p:cNvPr id="73" name="Google Shape;73;p8"/>
          <p:cNvPicPr preferRelativeResize="0"/>
          <p:nvPr/>
        </p:nvPicPr>
        <p:blipFill rotWithShape="1">
          <a:blip r:embed="rId3">
            <a:alphaModFix/>
          </a:blip>
          <a:srcRect/>
          <a:stretch/>
        </p:blipFill>
        <p:spPr>
          <a:xfrm>
            <a:off x="11366500" y="6032500"/>
            <a:ext cx="609600" cy="609600"/>
          </a:xfrm>
          <a:prstGeom prst="rect">
            <a:avLst/>
          </a:prstGeom>
          <a:noFill/>
          <a:ln>
            <a:noFill/>
          </a:ln>
        </p:spPr>
      </p:pic>
      <p:pic>
        <p:nvPicPr>
          <p:cNvPr id="18436" name="Picture 4" descr="Planning, work schedule, time management. People stand near to do list vector art illustration">
            <a:extLst>
              <a:ext uri="{FF2B5EF4-FFF2-40B4-BE49-F238E27FC236}">
                <a16:creationId xmlns:a16="http://schemas.microsoft.com/office/drawing/2014/main" id="{AA73DD21-E65B-4475-B53D-D65C02A896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4262" y="1246188"/>
            <a:ext cx="4821838" cy="37030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8"/>
          <p:cNvSpPr txBox="1">
            <a:spLocks noGrp="1"/>
          </p:cNvSpPr>
          <p:nvPr>
            <p:ph type="body" idx="1"/>
          </p:nvPr>
        </p:nvSpPr>
        <p:spPr>
          <a:xfrm>
            <a:off x="228600" y="598488"/>
            <a:ext cx="4067175" cy="647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None/>
            </a:pPr>
            <a:r>
              <a:rPr lang="en-GB" sz="4100" dirty="0">
                <a:latin typeface="Montserrat"/>
                <a:ea typeface="Montserrat"/>
                <a:cs typeface="Montserrat"/>
                <a:sym typeface="Montserrat"/>
              </a:rPr>
              <a:t>Requirements </a:t>
            </a:r>
            <a:endParaRPr sz="4100" dirty="0">
              <a:latin typeface="Montserrat"/>
              <a:ea typeface="Montserrat"/>
              <a:cs typeface="Montserrat"/>
              <a:sym typeface="Montserrat"/>
            </a:endParaRPr>
          </a:p>
        </p:txBody>
      </p:sp>
      <p:sp>
        <p:nvSpPr>
          <p:cNvPr id="72" name="Google Shape;72;p8"/>
          <p:cNvSpPr txBox="1"/>
          <p:nvPr/>
        </p:nvSpPr>
        <p:spPr>
          <a:xfrm>
            <a:off x="228600" y="1527218"/>
            <a:ext cx="5829300" cy="3450900"/>
          </a:xfrm>
          <a:prstGeom prst="rect">
            <a:avLst/>
          </a:prstGeom>
          <a:noFill/>
          <a:ln>
            <a:noFill/>
          </a:ln>
        </p:spPr>
        <p:txBody>
          <a:bodyPr spcFirstLastPara="1" wrap="square" lIns="91425" tIns="45700" rIns="91425" bIns="45700" anchor="t" anchorCtr="0">
            <a:noAutofit/>
          </a:bodyPr>
          <a:lstStyle/>
          <a:p>
            <a:pPr marL="457200" lvl="0" indent="-348138" algn="l" rtl="0">
              <a:lnSpc>
                <a:spcPct val="115000"/>
              </a:lnSpc>
              <a:spcBef>
                <a:spcPts val="0"/>
              </a:spcBef>
              <a:spcAft>
                <a:spcPts val="1200"/>
              </a:spcAft>
              <a:buClr>
                <a:schemeClr val="dk1"/>
              </a:buClr>
              <a:buSzPts val="1883"/>
              <a:buFont typeface="Montserrat Light"/>
              <a:buChar char="●"/>
            </a:pPr>
            <a:endParaRPr lang="en-GB" sz="1882" dirty="0">
              <a:solidFill>
                <a:schemeClr val="dk1"/>
              </a:solidFill>
              <a:latin typeface="Montserrat Light"/>
              <a:ea typeface="Montserrat Light"/>
              <a:cs typeface="Montserrat Light"/>
              <a:sym typeface="Montserrat Light"/>
            </a:endParaRPr>
          </a:p>
          <a:p>
            <a:pPr marL="457200" lvl="0" indent="-348138" algn="l" rtl="0">
              <a:lnSpc>
                <a:spcPct val="115000"/>
              </a:lnSpc>
              <a:spcBef>
                <a:spcPts val="0"/>
              </a:spcBef>
              <a:spcAft>
                <a:spcPts val="1200"/>
              </a:spcAft>
              <a:buClr>
                <a:schemeClr val="dk1"/>
              </a:buClr>
              <a:buSzPts val="1883"/>
              <a:buFont typeface="Montserrat Light"/>
              <a:buChar char="●"/>
            </a:pPr>
            <a:r>
              <a:rPr lang="en-GB" sz="1882" dirty="0">
                <a:solidFill>
                  <a:schemeClr val="dk1"/>
                </a:solidFill>
                <a:latin typeface="Montserrat Light"/>
                <a:ea typeface="Montserrat Light"/>
                <a:cs typeface="Montserrat Light"/>
                <a:sym typeface="Montserrat Light"/>
              </a:rPr>
              <a:t>Show active participation in the Liverpool Hope University Community</a:t>
            </a:r>
            <a:endParaRPr sz="1107" dirty="0">
              <a:solidFill>
                <a:schemeClr val="dk1"/>
              </a:solidFill>
              <a:latin typeface="Montserrat Light"/>
              <a:ea typeface="Montserrat Light"/>
              <a:cs typeface="Montserrat Light"/>
              <a:sym typeface="Montserrat Light"/>
            </a:endParaRPr>
          </a:p>
          <a:p>
            <a:pPr marL="457200" lvl="0" indent="-348138" algn="l" rtl="0">
              <a:lnSpc>
                <a:spcPct val="115000"/>
              </a:lnSpc>
              <a:spcBef>
                <a:spcPts val="0"/>
              </a:spcBef>
              <a:spcAft>
                <a:spcPts val="1200"/>
              </a:spcAft>
              <a:buClr>
                <a:schemeClr val="dk1"/>
              </a:buClr>
              <a:buSzPts val="1883"/>
              <a:buFont typeface="Montserrat Light"/>
              <a:buChar char="●"/>
            </a:pPr>
            <a:r>
              <a:rPr lang="en-GB" sz="1882" dirty="0">
                <a:solidFill>
                  <a:schemeClr val="dk1"/>
                </a:solidFill>
                <a:latin typeface="Montserrat Light"/>
                <a:ea typeface="Montserrat Light"/>
                <a:cs typeface="Montserrat Light"/>
                <a:sym typeface="Montserrat Light"/>
              </a:rPr>
              <a:t> Attendance of</a:t>
            </a:r>
            <a:r>
              <a:rPr lang="en-GB" sz="1882" b="1" dirty="0">
                <a:solidFill>
                  <a:schemeClr val="dk1"/>
                </a:solidFill>
                <a:latin typeface="Montserrat"/>
                <a:ea typeface="Montserrat"/>
                <a:cs typeface="Montserrat"/>
                <a:sym typeface="Montserrat"/>
              </a:rPr>
              <a:t> 70% +</a:t>
            </a:r>
            <a:endParaRPr sz="1107" b="1" dirty="0">
              <a:solidFill>
                <a:schemeClr val="dk1"/>
              </a:solidFill>
              <a:latin typeface="Montserrat"/>
              <a:ea typeface="Montserrat"/>
              <a:cs typeface="Montserrat"/>
              <a:sym typeface="Montserrat"/>
            </a:endParaRPr>
          </a:p>
          <a:p>
            <a:pPr marL="457200" lvl="0" indent="-348138" algn="l" rtl="0">
              <a:lnSpc>
                <a:spcPct val="115000"/>
              </a:lnSpc>
              <a:spcBef>
                <a:spcPts val="0"/>
              </a:spcBef>
              <a:spcAft>
                <a:spcPts val="1200"/>
              </a:spcAft>
              <a:buClr>
                <a:schemeClr val="dk1"/>
              </a:buClr>
              <a:buSzPts val="1883"/>
              <a:buFont typeface="Montserrat Light"/>
              <a:buChar char="●"/>
            </a:pPr>
            <a:r>
              <a:rPr lang="en-GB" sz="1882" dirty="0">
                <a:solidFill>
                  <a:schemeClr val="dk1"/>
                </a:solidFill>
                <a:latin typeface="Montserrat Light"/>
                <a:ea typeface="Montserrat Light"/>
                <a:cs typeface="Montserrat Light"/>
                <a:sym typeface="Montserrat Light"/>
              </a:rPr>
              <a:t> Have the ability to </a:t>
            </a:r>
            <a:r>
              <a:rPr lang="en-GB" sz="1882" b="1" dirty="0">
                <a:solidFill>
                  <a:schemeClr val="dk1"/>
                </a:solidFill>
                <a:latin typeface="Montserrat"/>
                <a:ea typeface="Montserrat"/>
                <a:cs typeface="Montserrat"/>
                <a:sym typeface="Montserrat"/>
              </a:rPr>
              <a:t>commit to all training sessions</a:t>
            </a:r>
            <a:endParaRPr sz="1107" b="1" dirty="0">
              <a:solidFill>
                <a:schemeClr val="dk1"/>
              </a:solidFill>
              <a:latin typeface="Montserrat"/>
              <a:ea typeface="Montserrat"/>
              <a:cs typeface="Montserrat"/>
              <a:sym typeface="Montserrat"/>
            </a:endParaRPr>
          </a:p>
          <a:p>
            <a:pPr marL="457200" lvl="0" indent="-348138" algn="l" rtl="0">
              <a:lnSpc>
                <a:spcPct val="115000"/>
              </a:lnSpc>
              <a:spcBef>
                <a:spcPts val="0"/>
              </a:spcBef>
              <a:spcAft>
                <a:spcPts val="1200"/>
              </a:spcAft>
              <a:buClr>
                <a:schemeClr val="dk1"/>
              </a:buClr>
              <a:buSzPts val="1883"/>
              <a:buFont typeface="Montserrat Light"/>
              <a:buChar char="●"/>
            </a:pPr>
            <a:r>
              <a:rPr lang="en-GB" sz="1882" dirty="0">
                <a:solidFill>
                  <a:schemeClr val="dk1"/>
                </a:solidFill>
                <a:latin typeface="Montserrat Light"/>
                <a:ea typeface="Montserrat Light"/>
                <a:cs typeface="Montserrat Light"/>
                <a:sym typeface="Montserrat Light"/>
              </a:rPr>
              <a:t>Provide feedback to the Global Hope on your return!</a:t>
            </a:r>
            <a:endParaRPr sz="1960" dirty="0">
              <a:solidFill>
                <a:schemeClr val="dk1"/>
              </a:solidFill>
              <a:latin typeface="Montserrat Light"/>
              <a:ea typeface="Montserrat Light"/>
              <a:cs typeface="Montserrat Light"/>
              <a:sym typeface="Montserrat Light"/>
            </a:endParaRPr>
          </a:p>
        </p:txBody>
      </p:sp>
      <p:pic>
        <p:nvPicPr>
          <p:cNvPr id="73" name="Google Shape;73;p8"/>
          <p:cNvPicPr preferRelativeResize="0"/>
          <p:nvPr/>
        </p:nvPicPr>
        <p:blipFill rotWithShape="1">
          <a:blip r:embed="rId3">
            <a:alphaModFix/>
          </a:blip>
          <a:srcRect/>
          <a:stretch/>
        </p:blipFill>
        <p:spPr>
          <a:xfrm>
            <a:off x="11366500" y="6032500"/>
            <a:ext cx="609600" cy="609600"/>
          </a:xfrm>
          <a:prstGeom prst="rect">
            <a:avLst/>
          </a:prstGeom>
          <a:noFill/>
          <a:ln>
            <a:noFill/>
          </a:ln>
        </p:spPr>
      </p:pic>
      <p:pic>
        <p:nvPicPr>
          <p:cNvPr id="19458" name="Picture 2" descr="Planning, work schedule, time management. People stand near to do list vector art illustration">
            <a:extLst>
              <a:ext uri="{FF2B5EF4-FFF2-40B4-BE49-F238E27FC236}">
                <a16:creationId xmlns:a16="http://schemas.microsoft.com/office/drawing/2014/main" id="{7A233D19-B29C-4C1D-9366-9A5270A6F1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6800" y="1014293"/>
            <a:ext cx="5829300" cy="447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27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5"/>
          <p:cNvSpPr txBox="1">
            <a:spLocks noGrp="1"/>
          </p:cNvSpPr>
          <p:nvPr>
            <p:ph type="body" idx="1"/>
          </p:nvPr>
        </p:nvSpPr>
        <p:spPr>
          <a:xfrm>
            <a:off x="0" y="601700"/>
            <a:ext cx="5263376" cy="647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000"/>
              <a:buNone/>
            </a:pPr>
            <a:r>
              <a:rPr lang="en-GB" sz="3500">
                <a:latin typeface="Montserrat"/>
                <a:ea typeface="Montserrat"/>
                <a:cs typeface="Montserrat"/>
                <a:sym typeface="Montserrat"/>
              </a:rPr>
              <a:t>Financial Contribution</a:t>
            </a:r>
            <a:endParaRPr sz="3900">
              <a:latin typeface="Montserrat"/>
              <a:ea typeface="Montserrat"/>
              <a:cs typeface="Montserrat"/>
              <a:sym typeface="Montserrat"/>
            </a:endParaRPr>
          </a:p>
        </p:txBody>
      </p:sp>
      <p:sp>
        <p:nvSpPr>
          <p:cNvPr id="80" name="Google Shape;80;p5"/>
          <p:cNvSpPr txBox="1">
            <a:spLocks noGrp="1"/>
          </p:cNvSpPr>
          <p:nvPr>
            <p:ph type="body" idx="2"/>
          </p:nvPr>
        </p:nvSpPr>
        <p:spPr>
          <a:xfrm>
            <a:off x="105936" y="1623240"/>
            <a:ext cx="5734148" cy="2258647"/>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endParaRPr lang="en-GB" sz="1800" dirty="0">
              <a:latin typeface="Montserrat Light"/>
              <a:ea typeface="Montserrat Light"/>
              <a:cs typeface="Montserrat Light"/>
              <a:sym typeface="Montserrat Light"/>
            </a:endParaRPr>
          </a:p>
          <a:p>
            <a:pPr marL="0" lvl="0" indent="0" algn="just" rtl="0">
              <a:lnSpc>
                <a:spcPct val="115000"/>
              </a:lnSpc>
              <a:spcBef>
                <a:spcPts val="0"/>
              </a:spcBef>
              <a:spcAft>
                <a:spcPts val="0"/>
              </a:spcAft>
              <a:buNone/>
            </a:pPr>
            <a:endParaRPr lang="en-GB" sz="1800" dirty="0">
              <a:latin typeface="Montserrat Light"/>
              <a:ea typeface="Montserrat Light"/>
              <a:cs typeface="Montserrat Light"/>
              <a:sym typeface="Montserrat Light"/>
            </a:endParaRPr>
          </a:p>
          <a:p>
            <a:pPr marL="0" lvl="0" indent="0" algn="just" rtl="0">
              <a:lnSpc>
                <a:spcPct val="115000"/>
              </a:lnSpc>
              <a:spcBef>
                <a:spcPts val="0"/>
              </a:spcBef>
              <a:spcAft>
                <a:spcPts val="0"/>
              </a:spcAft>
              <a:buNone/>
            </a:pPr>
            <a:r>
              <a:rPr lang="en-GB" sz="1800" dirty="0">
                <a:latin typeface="Montserrat Light"/>
                <a:ea typeface="Montserrat Light"/>
                <a:cs typeface="Montserrat Light"/>
                <a:sym typeface="Montserrat Light"/>
              </a:rPr>
              <a:t>You are required to contribute </a:t>
            </a:r>
            <a:r>
              <a:rPr lang="en-GB" sz="1800" b="1" dirty="0">
                <a:latin typeface="Montserrat"/>
                <a:ea typeface="Montserrat"/>
                <a:cs typeface="Montserrat"/>
                <a:sym typeface="Montserrat"/>
              </a:rPr>
              <a:t>£1,500 </a:t>
            </a:r>
            <a:r>
              <a:rPr lang="en-GB" sz="1800" dirty="0">
                <a:latin typeface="Montserrat"/>
                <a:ea typeface="Montserrat"/>
                <a:cs typeface="Montserrat"/>
                <a:sym typeface="Montserrat"/>
              </a:rPr>
              <a:t>to take part in a Global Hope project.</a:t>
            </a:r>
            <a:r>
              <a:rPr lang="en-GB" sz="1800" dirty="0">
                <a:latin typeface="Montserrat Light"/>
                <a:ea typeface="Montserrat Light"/>
                <a:cs typeface="Montserrat Light"/>
                <a:sym typeface="Montserrat Light"/>
              </a:rPr>
              <a:t> </a:t>
            </a:r>
          </a:p>
          <a:p>
            <a:pPr marL="0" lvl="0" indent="0" algn="just" rtl="0">
              <a:lnSpc>
                <a:spcPct val="115000"/>
              </a:lnSpc>
              <a:spcBef>
                <a:spcPts val="0"/>
              </a:spcBef>
              <a:spcAft>
                <a:spcPts val="0"/>
              </a:spcAft>
              <a:buNone/>
            </a:pPr>
            <a:endParaRPr lang="en-GB" sz="1800" dirty="0">
              <a:latin typeface="Montserrat Light"/>
              <a:ea typeface="Montserrat"/>
              <a:cs typeface="Montserrat"/>
              <a:sym typeface="Montserrat Light"/>
            </a:endParaRPr>
          </a:p>
          <a:p>
            <a:pPr marL="0" lvl="0" indent="0" algn="just" rtl="0">
              <a:lnSpc>
                <a:spcPct val="115000"/>
              </a:lnSpc>
              <a:spcBef>
                <a:spcPts val="0"/>
              </a:spcBef>
              <a:spcAft>
                <a:spcPts val="0"/>
              </a:spcAft>
              <a:buNone/>
            </a:pPr>
            <a:r>
              <a:rPr lang="en-GB" sz="1800" dirty="0">
                <a:latin typeface="Montserrat"/>
                <a:ea typeface="Montserrat"/>
                <a:cs typeface="Montserrat"/>
                <a:sym typeface="Montserrat"/>
              </a:rPr>
              <a:t>The projected </a:t>
            </a:r>
            <a:r>
              <a:rPr lang="en-GB" sz="1800" b="1" dirty="0">
                <a:latin typeface="Montserrat"/>
                <a:ea typeface="Montserrat"/>
                <a:cs typeface="Montserrat"/>
                <a:sym typeface="Montserrat"/>
              </a:rPr>
              <a:t>final deadline is the end of October 2024.</a:t>
            </a:r>
            <a:endParaRPr sz="1800" b="1" dirty="0">
              <a:latin typeface="Montserrat"/>
              <a:ea typeface="Montserrat"/>
              <a:cs typeface="Montserrat"/>
              <a:sym typeface="Montserrat"/>
            </a:endParaRPr>
          </a:p>
          <a:p>
            <a:pPr marL="0" lvl="0" indent="0" algn="just" rtl="0">
              <a:lnSpc>
                <a:spcPct val="115000"/>
              </a:lnSpc>
              <a:spcBef>
                <a:spcPts val="1000"/>
              </a:spcBef>
              <a:spcAft>
                <a:spcPts val="0"/>
              </a:spcAft>
              <a:buNone/>
            </a:pPr>
            <a:endParaRPr sz="2100" dirty="0">
              <a:latin typeface="Montserrat Light"/>
              <a:ea typeface="Montserrat Light"/>
              <a:cs typeface="Montserrat Light"/>
              <a:sym typeface="Montserrat Light"/>
            </a:endParaRPr>
          </a:p>
        </p:txBody>
      </p:sp>
      <p:pic>
        <p:nvPicPr>
          <p:cNvPr id="81" name="Google Shape;81;p5"/>
          <p:cNvPicPr preferRelativeResize="0"/>
          <p:nvPr/>
        </p:nvPicPr>
        <p:blipFill rotWithShape="1">
          <a:blip r:embed="rId3">
            <a:alphaModFix/>
          </a:blip>
          <a:srcRect/>
          <a:stretch/>
        </p:blipFill>
        <p:spPr>
          <a:xfrm>
            <a:off x="11366500" y="6032500"/>
            <a:ext cx="609600" cy="609600"/>
          </a:xfrm>
          <a:prstGeom prst="rect">
            <a:avLst/>
          </a:prstGeom>
          <a:noFill/>
          <a:ln>
            <a:noFill/>
          </a:ln>
        </p:spPr>
      </p:pic>
      <p:pic>
        <p:nvPicPr>
          <p:cNvPr id="5122" name="Picture 2" descr="Free Money Finance photo and picture">
            <a:extLst>
              <a:ext uri="{FF2B5EF4-FFF2-40B4-BE49-F238E27FC236}">
                <a16:creationId xmlns:a16="http://schemas.microsoft.com/office/drawing/2014/main" id="{DA8808CF-06A3-4036-9D4D-3AAC1E7565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2892" y="1764522"/>
            <a:ext cx="4863684" cy="28042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5"/>
          <p:cNvSpPr txBox="1">
            <a:spLocks noGrp="1"/>
          </p:cNvSpPr>
          <p:nvPr>
            <p:ph type="body" idx="1"/>
          </p:nvPr>
        </p:nvSpPr>
        <p:spPr>
          <a:xfrm>
            <a:off x="0" y="601700"/>
            <a:ext cx="5263376" cy="647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000"/>
              <a:buNone/>
            </a:pPr>
            <a:r>
              <a:rPr lang="en-GB" sz="3500">
                <a:latin typeface="Montserrat"/>
                <a:ea typeface="Montserrat"/>
                <a:cs typeface="Montserrat"/>
                <a:sym typeface="Montserrat"/>
              </a:rPr>
              <a:t>Financial Contribution</a:t>
            </a:r>
            <a:endParaRPr sz="3900">
              <a:latin typeface="Montserrat"/>
              <a:ea typeface="Montserrat"/>
              <a:cs typeface="Montserrat"/>
              <a:sym typeface="Montserrat"/>
            </a:endParaRPr>
          </a:p>
        </p:txBody>
      </p:sp>
      <p:sp>
        <p:nvSpPr>
          <p:cNvPr id="80" name="Google Shape;80;p5"/>
          <p:cNvSpPr txBox="1">
            <a:spLocks noGrp="1"/>
          </p:cNvSpPr>
          <p:nvPr>
            <p:ph type="body" idx="2"/>
          </p:nvPr>
        </p:nvSpPr>
        <p:spPr>
          <a:xfrm>
            <a:off x="105936" y="1405530"/>
            <a:ext cx="5734148" cy="4121952"/>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000"/>
              </a:spcBef>
              <a:spcAft>
                <a:spcPts val="0"/>
              </a:spcAft>
              <a:buNone/>
            </a:pPr>
            <a:r>
              <a:rPr lang="en-GB" sz="1800" dirty="0">
                <a:latin typeface="Montserrat Light"/>
                <a:ea typeface="Montserrat Light"/>
                <a:cs typeface="Montserrat Light"/>
                <a:sym typeface="Montserrat Light"/>
              </a:rPr>
              <a:t>The money that you contribute to Global Hope, helps to fund your:</a:t>
            </a:r>
          </a:p>
          <a:p>
            <a:pPr marL="342900" indent="-342900" algn="just">
              <a:lnSpc>
                <a:spcPct val="115000"/>
              </a:lnSpc>
              <a:buFontTx/>
              <a:buChar char="-"/>
            </a:pPr>
            <a:r>
              <a:rPr lang="en-GB" sz="1800" dirty="0">
                <a:latin typeface="Montserrat"/>
                <a:sym typeface="Montserrat"/>
              </a:rPr>
              <a:t> flights</a:t>
            </a:r>
          </a:p>
          <a:p>
            <a:pPr marL="342900" indent="-342900" algn="just">
              <a:lnSpc>
                <a:spcPct val="115000"/>
              </a:lnSpc>
              <a:buFontTx/>
              <a:buChar char="-"/>
            </a:pPr>
            <a:r>
              <a:rPr lang="en-GB" sz="1800" dirty="0">
                <a:latin typeface="Montserrat"/>
                <a:sym typeface="Montserrat"/>
              </a:rPr>
              <a:t>local transportation</a:t>
            </a:r>
          </a:p>
          <a:p>
            <a:pPr marL="342900" indent="-342900" algn="just">
              <a:lnSpc>
                <a:spcPct val="115000"/>
              </a:lnSpc>
              <a:buFontTx/>
              <a:buChar char="-"/>
            </a:pPr>
            <a:r>
              <a:rPr lang="en-GB" sz="1800" dirty="0">
                <a:latin typeface="Montserrat"/>
                <a:sym typeface="Montserrat"/>
              </a:rPr>
              <a:t>accommodation</a:t>
            </a:r>
          </a:p>
          <a:p>
            <a:pPr marL="342900" lvl="0" indent="-342900" algn="just" rtl="0">
              <a:lnSpc>
                <a:spcPct val="115000"/>
              </a:lnSpc>
              <a:spcBef>
                <a:spcPts val="1000"/>
              </a:spcBef>
              <a:spcAft>
                <a:spcPts val="0"/>
              </a:spcAft>
              <a:buFontTx/>
              <a:buChar char="-"/>
            </a:pPr>
            <a:r>
              <a:rPr lang="en-GB" sz="1800" dirty="0">
                <a:latin typeface="Montserrat"/>
                <a:ea typeface="Montserrat"/>
                <a:cs typeface="Montserrat"/>
                <a:sym typeface="Montserrat"/>
              </a:rPr>
              <a:t>visas</a:t>
            </a:r>
          </a:p>
          <a:p>
            <a:pPr marL="342900" lvl="0" indent="-342900" algn="just" rtl="0">
              <a:lnSpc>
                <a:spcPct val="115000"/>
              </a:lnSpc>
              <a:spcBef>
                <a:spcPts val="1000"/>
              </a:spcBef>
              <a:spcAft>
                <a:spcPts val="0"/>
              </a:spcAft>
              <a:buFontTx/>
              <a:buChar char="-"/>
            </a:pPr>
            <a:r>
              <a:rPr lang="en-GB" sz="1800" dirty="0">
                <a:latin typeface="Montserrat"/>
                <a:ea typeface="Montserrat"/>
                <a:cs typeface="Montserrat"/>
                <a:sym typeface="Montserrat"/>
              </a:rPr>
              <a:t>the organisation of the project</a:t>
            </a:r>
          </a:p>
          <a:p>
            <a:pPr marL="342900" lvl="0" indent="-342900" algn="just" rtl="0">
              <a:lnSpc>
                <a:spcPct val="115000"/>
              </a:lnSpc>
              <a:spcBef>
                <a:spcPts val="1000"/>
              </a:spcBef>
              <a:spcAft>
                <a:spcPts val="0"/>
              </a:spcAft>
              <a:buFontTx/>
              <a:buChar char="-"/>
            </a:pPr>
            <a:r>
              <a:rPr lang="en-GB" sz="1800" dirty="0">
                <a:latin typeface="Montserrat"/>
                <a:ea typeface="Montserrat"/>
                <a:cs typeface="Montserrat"/>
                <a:sym typeface="Montserrat"/>
              </a:rPr>
              <a:t>emergency medical insurance and also </a:t>
            </a:r>
          </a:p>
          <a:p>
            <a:pPr marL="342900" lvl="0" indent="-342900" algn="just" rtl="0">
              <a:lnSpc>
                <a:spcPct val="115000"/>
              </a:lnSpc>
              <a:spcBef>
                <a:spcPts val="1000"/>
              </a:spcBef>
              <a:spcAft>
                <a:spcPts val="0"/>
              </a:spcAft>
              <a:buFontTx/>
              <a:buChar char="-"/>
            </a:pPr>
            <a:r>
              <a:rPr lang="en-GB" sz="1800" dirty="0">
                <a:latin typeface="Montserrat"/>
                <a:sym typeface="Montserrat"/>
              </a:rPr>
              <a:t>emergency contacts </a:t>
            </a:r>
            <a:r>
              <a:rPr lang="en-GB" sz="1800" dirty="0">
                <a:latin typeface="Montserrat"/>
                <a:sym typeface="Montserrat Light"/>
              </a:rPr>
              <a:t>whilst on the project</a:t>
            </a:r>
            <a:endParaRPr sz="1800" dirty="0">
              <a:latin typeface="Montserrat"/>
              <a:sym typeface="Montserrat Light"/>
            </a:endParaRPr>
          </a:p>
          <a:p>
            <a:pPr marL="0" lvl="0" indent="0" algn="just" rtl="0">
              <a:lnSpc>
                <a:spcPct val="115000"/>
              </a:lnSpc>
              <a:spcBef>
                <a:spcPts val="1000"/>
              </a:spcBef>
              <a:spcAft>
                <a:spcPts val="0"/>
              </a:spcAft>
              <a:buNone/>
            </a:pPr>
            <a:endParaRPr sz="2100" dirty="0">
              <a:latin typeface="Montserrat Light"/>
              <a:ea typeface="Montserrat Light"/>
              <a:cs typeface="Montserrat Light"/>
              <a:sym typeface="Montserrat Light"/>
            </a:endParaRPr>
          </a:p>
        </p:txBody>
      </p:sp>
      <p:pic>
        <p:nvPicPr>
          <p:cNvPr id="81" name="Google Shape;81;p5"/>
          <p:cNvPicPr preferRelativeResize="0"/>
          <p:nvPr/>
        </p:nvPicPr>
        <p:blipFill rotWithShape="1">
          <a:blip r:embed="rId3">
            <a:alphaModFix/>
          </a:blip>
          <a:srcRect/>
          <a:stretch/>
        </p:blipFill>
        <p:spPr>
          <a:xfrm>
            <a:off x="11366500" y="6032500"/>
            <a:ext cx="609600" cy="609600"/>
          </a:xfrm>
          <a:prstGeom prst="rect">
            <a:avLst/>
          </a:prstGeom>
          <a:noFill/>
          <a:ln>
            <a:noFill/>
          </a:ln>
        </p:spPr>
      </p:pic>
      <p:pic>
        <p:nvPicPr>
          <p:cNvPr id="6146" name="Picture 2" descr="https://media.istockphoto.com/id/1193298509/photo/financial-results.jpg?b=1&amp;s=170667a&amp;w=0&amp;k=20&amp;c=mjJqNcsQDwoGrzNJd-d6YHRzfHozbuhF-YnfjraZHfg=">
            <a:extLst>
              <a:ext uri="{FF2B5EF4-FFF2-40B4-BE49-F238E27FC236}">
                <a16:creationId xmlns:a16="http://schemas.microsoft.com/office/drawing/2014/main" id="{E0A68440-0386-4D76-9915-3E58B75184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1095" y="524415"/>
            <a:ext cx="523875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09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5"/>
          <p:cNvSpPr txBox="1">
            <a:spLocks noGrp="1"/>
          </p:cNvSpPr>
          <p:nvPr>
            <p:ph type="body" idx="1"/>
          </p:nvPr>
        </p:nvSpPr>
        <p:spPr>
          <a:xfrm>
            <a:off x="0" y="601700"/>
            <a:ext cx="5263376" cy="647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000"/>
              <a:buNone/>
            </a:pPr>
            <a:r>
              <a:rPr lang="en-GB" sz="3500">
                <a:latin typeface="Montserrat"/>
                <a:ea typeface="Montserrat"/>
                <a:cs typeface="Montserrat"/>
                <a:sym typeface="Montserrat"/>
              </a:rPr>
              <a:t>Financial Contribution</a:t>
            </a:r>
            <a:endParaRPr sz="3900">
              <a:latin typeface="Montserrat"/>
              <a:ea typeface="Montserrat"/>
              <a:cs typeface="Montserrat"/>
              <a:sym typeface="Montserrat"/>
            </a:endParaRPr>
          </a:p>
        </p:txBody>
      </p:sp>
      <p:sp>
        <p:nvSpPr>
          <p:cNvPr id="80" name="Google Shape;80;p5"/>
          <p:cNvSpPr txBox="1">
            <a:spLocks noGrp="1"/>
          </p:cNvSpPr>
          <p:nvPr>
            <p:ph type="body" idx="2"/>
          </p:nvPr>
        </p:nvSpPr>
        <p:spPr>
          <a:xfrm>
            <a:off x="105935" y="1405530"/>
            <a:ext cx="11881625" cy="3932708"/>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000"/>
              </a:spcBef>
              <a:spcAft>
                <a:spcPts val="0"/>
              </a:spcAft>
              <a:buNone/>
            </a:pPr>
            <a:endParaRPr lang="en-GB" sz="1800" b="1" dirty="0">
              <a:latin typeface="Montserrat" panose="020B0604020202020204" charset="0"/>
              <a:ea typeface="Montserrat"/>
              <a:cs typeface="Montserrat"/>
              <a:sym typeface="Montserrat"/>
            </a:endParaRPr>
          </a:p>
          <a:p>
            <a:pPr marL="0" lvl="0" indent="0" algn="just" rtl="0">
              <a:lnSpc>
                <a:spcPct val="115000"/>
              </a:lnSpc>
              <a:spcBef>
                <a:spcPts val="1000"/>
              </a:spcBef>
              <a:spcAft>
                <a:spcPts val="0"/>
              </a:spcAft>
              <a:buNone/>
            </a:pPr>
            <a:r>
              <a:rPr lang="en-GB" sz="1800" b="1" dirty="0">
                <a:latin typeface="Montserrat" panose="020B0604020202020204" charset="0"/>
                <a:ea typeface="Montserrat"/>
                <a:cs typeface="Montserrat"/>
                <a:sym typeface="Montserrat"/>
              </a:rPr>
              <a:t>Your contribution can come from anywhere</a:t>
            </a:r>
            <a:r>
              <a:rPr lang="en-GB" sz="1800" b="1" dirty="0">
                <a:latin typeface="Montserrat" panose="020B0604020202020204" charset="0"/>
                <a:ea typeface="Montserrat"/>
                <a:cs typeface="Montserrat"/>
                <a:sym typeface="Montserrat Light"/>
              </a:rPr>
              <a:t>:</a:t>
            </a:r>
            <a:r>
              <a:rPr lang="en-GB" sz="1800" dirty="0">
                <a:latin typeface="Montserrat" panose="020B0604020202020204" charset="0"/>
                <a:ea typeface="Montserrat Light"/>
                <a:cs typeface="Montserrat Light"/>
                <a:sym typeface="Montserrat Light"/>
              </a:rPr>
              <a:t> </a:t>
            </a:r>
          </a:p>
          <a:p>
            <a:pPr marL="0" lvl="0" indent="0" algn="just" rtl="0">
              <a:lnSpc>
                <a:spcPct val="115000"/>
              </a:lnSpc>
              <a:spcBef>
                <a:spcPts val="1000"/>
              </a:spcBef>
              <a:spcAft>
                <a:spcPts val="0"/>
              </a:spcAft>
              <a:buNone/>
            </a:pPr>
            <a:r>
              <a:rPr lang="en-GB" sz="1800" dirty="0">
                <a:latin typeface="Montserrat" panose="020B0604020202020204" charset="0"/>
                <a:ea typeface="Montserrat Light"/>
                <a:cs typeface="Montserrat Light"/>
                <a:sym typeface="Montserrat Light"/>
              </a:rPr>
              <a:t>- You could do different events </a:t>
            </a:r>
          </a:p>
          <a:p>
            <a:pPr marL="0" lvl="0" indent="0" algn="just" rtl="0">
              <a:lnSpc>
                <a:spcPct val="115000"/>
              </a:lnSpc>
              <a:spcBef>
                <a:spcPts val="1000"/>
              </a:spcBef>
              <a:spcAft>
                <a:spcPts val="0"/>
              </a:spcAft>
              <a:buNone/>
            </a:pPr>
            <a:r>
              <a:rPr lang="en-GB" sz="1800" dirty="0">
                <a:latin typeface="Montserrat" panose="020B0604020202020204" charset="0"/>
                <a:ea typeface="Montserrat Light"/>
                <a:cs typeface="Montserrat Light"/>
                <a:sym typeface="Montserrat Light"/>
              </a:rPr>
              <a:t>- You can also use some of your part time wages to add to your funds</a:t>
            </a:r>
          </a:p>
          <a:p>
            <a:pPr marL="0" lvl="0" indent="0" algn="just" rtl="0">
              <a:lnSpc>
                <a:spcPct val="115000"/>
              </a:lnSpc>
              <a:spcBef>
                <a:spcPts val="1000"/>
              </a:spcBef>
              <a:spcAft>
                <a:spcPts val="0"/>
              </a:spcAft>
              <a:buNone/>
            </a:pPr>
            <a:r>
              <a:rPr lang="en-GB" sz="1800" dirty="0">
                <a:latin typeface="Montserrat" panose="020B0604020202020204" charset="0"/>
                <a:ea typeface="Montserrat Light"/>
                <a:cs typeface="Montserrat Light"/>
                <a:sym typeface="Montserrat Light"/>
              </a:rPr>
              <a:t>- You can ask for donations from family and friends</a:t>
            </a:r>
          </a:p>
          <a:p>
            <a:pPr marL="0" lvl="0" indent="0" algn="just" rtl="0">
              <a:lnSpc>
                <a:spcPct val="115000"/>
              </a:lnSpc>
              <a:spcBef>
                <a:spcPts val="1000"/>
              </a:spcBef>
              <a:spcAft>
                <a:spcPts val="600"/>
              </a:spcAft>
              <a:buNone/>
            </a:pPr>
            <a:r>
              <a:rPr lang="en-GB" sz="1800" dirty="0">
                <a:latin typeface="Montserrat" panose="020B0604020202020204" charset="0"/>
                <a:ea typeface="Montserrat Light"/>
                <a:cs typeface="Montserrat Light"/>
                <a:sym typeface="Montserrat Light"/>
              </a:rPr>
              <a:t>- You can also do fundraising in your teams or with friends and family from back home. </a:t>
            </a:r>
          </a:p>
          <a:p>
            <a:pPr marL="0" lvl="0" indent="0" rtl="0">
              <a:lnSpc>
                <a:spcPct val="115000"/>
              </a:lnSpc>
              <a:spcBef>
                <a:spcPts val="1000"/>
              </a:spcBef>
              <a:spcAft>
                <a:spcPts val="600"/>
              </a:spcAft>
              <a:buNone/>
            </a:pPr>
            <a:r>
              <a:rPr lang="en-GB" sz="1800" b="1" dirty="0">
                <a:latin typeface="Montserrat" panose="020B0604020202020204" charset="0"/>
                <a:ea typeface="Montserrat"/>
                <a:cs typeface="Montserrat"/>
                <a:sym typeface="Montserrat"/>
              </a:rPr>
              <a:t>Anything is possible. </a:t>
            </a:r>
            <a:endParaRPr sz="1800" b="1" dirty="0">
              <a:latin typeface="Montserrat" panose="020B0604020202020204" charset="0"/>
              <a:ea typeface="Montserrat"/>
              <a:cs typeface="Montserrat"/>
              <a:sym typeface="Montserrat"/>
            </a:endParaRPr>
          </a:p>
          <a:p>
            <a:pPr marL="0" lvl="0" indent="0" algn="just" rtl="0">
              <a:lnSpc>
                <a:spcPct val="115000"/>
              </a:lnSpc>
              <a:spcBef>
                <a:spcPts val="1000"/>
              </a:spcBef>
              <a:spcAft>
                <a:spcPts val="0"/>
              </a:spcAft>
              <a:buNone/>
            </a:pPr>
            <a:endParaRPr sz="2100" dirty="0">
              <a:latin typeface="Montserrat Light"/>
              <a:ea typeface="Montserrat Light"/>
              <a:cs typeface="Montserrat Light"/>
              <a:sym typeface="Montserrat Light"/>
            </a:endParaRPr>
          </a:p>
        </p:txBody>
      </p:sp>
      <p:pic>
        <p:nvPicPr>
          <p:cNvPr id="81" name="Google Shape;81;p5"/>
          <p:cNvPicPr preferRelativeResize="0"/>
          <p:nvPr/>
        </p:nvPicPr>
        <p:blipFill rotWithShape="1">
          <a:blip r:embed="rId3">
            <a:alphaModFix/>
          </a:blip>
          <a:srcRect/>
          <a:stretch/>
        </p:blipFill>
        <p:spPr>
          <a:xfrm>
            <a:off x="11366500" y="6032500"/>
            <a:ext cx="609600" cy="609600"/>
          </a:xfrm>
          <a:prstGeom prst="rect">
            <a:avLst/>
          </a:prstGeom>
          <a:noFill/>
          <a:ln>
            <a:noFill/>
          </a:ln>
        </p:spPr>
      </p:pic>
      <p:pic>
        <p:nvPicPr>
          <p:cNvPr id="7170" name="Picture 2" descr="Free piggy bank money finance illustration">
            <a:extLst>
              <a:ext uri="{FF2B5EF4-FFF2-40B4-BE49-F238E27FC236}">
                <a16:creationId xmlns:a16="http://schemas.microsoft.com/office/drawing/2014/main" id="{6F4840D6-81FC-48BC-874F-6B9A55BA92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9210" y="433443"/>
            <a:ext cx="4226855" cy="2536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79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
        <p:cNvGrpSpPr/>
        <p:nvPr/>
      </p:nvGrpSpPr>
      <p:grpSpPr>
        <a:xfrm>
          <a:off x="0" y="0"/>
          <a:ext cx="0" cy="0"/>
          <a:chOff x="0" y="0"/>
          <a:chExt cx="0" cy="0"/>
        </a:xfrm>
      </p:grpSpPr>
      <p:sp>
        <p:nvSpPr>
          <p:cNvPr id="33" name="Google Shape;33;p2"/>
          <p:cNvSpPr txBox="1">
            <a:spLocks noGrp="1"/>
          </p:cNvSpPr>
          <p:nvPr>
            <p:ph type="body" idx="1"/>
          </p:nvPr>
        </p:nvSpPr>
        <p:spPr>
          <a:xfrm>
            <a:off x="0" y="598488"/>
            <a:ext cx="5265683" cy="647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000"/>
              <a:buNone/>
            </a:pPr>
            <a:r>
              <a:rPr lang="en-GB" sz="3600">
                <a:latin typeface="Montserrat Medium"/>
                <a:ea typeface="Montserrat Medium"/>
                <a:cs typeface="Montserrat Medium"/>
                <a:sym typeface="Montserrat Medium"/>
              </a:rPr>
              <a:t>What is Global Hope? </a:t>
            </a:r>
            <a:endParaRPr sz="4000">
              <a:latin typeface="Montserrat Medium"/>
              <a:ea typeface="Montserrat Medium"/>
              <a:cs typeface="Montserrat Medium"/>
              <a:sym typeface="Montserrat Medium"/>
            </a:endParaRPr>
          </a:p>
        </p:txBody>
      </p:sp>
      <p:sp>
        <p:nvSpPr>
          <p:cNvPr id="34" name="Google Shape;34;p2"/>
          <p:cNvSpPr txBox="1"/>
          <p:nvPr/>
        </p:nvSpPr>
        <p:spPr>
          <a:xfrm>
            <a:off x="215900" y="1629823"/>
            <a:ext cx="5486399" cy="4629689"/>
          </a:xfrm>
          <a:prstGeom prst="rect">
            <a:avLst/>
          </a:prstGeom>
          <a:noFill/>
          <a:ln>
            <a:noFill/>
          </a:ln>
        </p:spPr>
        <p:txBody>
          <a:bodyPr spcFirstLastPara="1" wrap="square" lIns="91425" tIns="45700" rIns="91425" bIns="45700" anchor="t" anchorCtr="0">
            <a:spAutoFit/>
          </a:bodyPr>
          <a:lstStyle/>
          <a:p>
            <a:pPr marL="0" marR="0" lvl="0" indent="0" rtl="0">
              <a:lnSpc>
                <a:spcPct val="115000"/>
              </a:lnSpc>
              <a:spcBef>
                <a:spcPts val="0"/>
              </a:spcBef>
              <a:spcAft>
                <a:spcPts val="0"/>
              </a:spcAft>
              <a:buNone/>
            </a:pPr>
            <a:r>
              <a:rPr lang="en-GB" sz="1800" b="1" dirty="0">
                <a:solidFill>
                  <a:schemeClr val="dk1"/>
                </a:solidFill>
                <a:latin typeface="Montserrat" panose="020B0604020202020204" charset="0"/>
                <a:ea typeface="Montserrat"/>
                <a:cs typeface="Montserrat"/>
                <a:sym typeface="Montserrat"/>
              </a:rPr>
              <a:t>Global Hope is the international volunteering programme</a:t>
            </a:r>
            <a:r>
              <a:rPr lang="en-GB" sz="1800" dirty="0">
                <a:solidFill>
                  <a:schemeClr val="dk1"/>
                </a:solidFill>
                <a:latin typeface="Montserrat" panose="020B0604020202020204" charset="0"/>
                <a:ea typeface="Montserrat Light"/>
                <a:cs typeface="Montserrat Light"/>
                <a:sym typeface="Montserrat Light"/>
              </a:rPr>
              <a:t> </a:t>
            </a:r>
            <a:br>
              <a:rPr lang="en-GB" sz="1800" dirty="0">
                <a:solidFill>
                  <a:schemeClr val="dk1"/>
                </a:solidFill>
                <a:latin typeface="Montserrat" panose="020B0604020202020204" charset="0"/>
                <a:ea typeface="Montserrat Light"/>
                <a:cs typeface="Montserrat Light"/>
                <a:sym typeface="Montserrat Light"/>
              </a:rPr>
            </a:br>
            <a:r>
              <a:rPr lang="en-GB" sz="1800" dirty="0">
                <a:solidFill>
                  <a:schemeClr val="dk1"/>
                </a:solidFill>
                <a:latin typeface="Montserrat Light"/>
                <a:ea typeface="Montserrat Light"/>
                <a:cs typeface="Montserrat Light"/>
                <a:sym typeface="Montserrat Light"/>
              </a:rPr>
              <a:t>run by Liverpool Hope University. </a:t>
            </a:r>
          </a:p>
          <a:p>
            <a:pPr marL="0" marR="0" lvl="0" indent="0" rtl="0">
              <a:lnSpc>
                <a:spcPct val="115000"/>
              </a:lnSpc>
              <a:spcBef>
                <a:spcPts val="0"/>
              </a:spcBef>
              <a:spcAft>
                <a:spcPts val="0"/>
              </a:spcAft>
              <a:buNone/>
            </a:pPr>
            <a:endParaRPr lang="en-GB" sz="600" dirty="0">
              <a:solidFill>
                <a:schemeClr val="dk1"/>
              </a:solidFill>
              <a:latin typeface="Montserrat Light"/>
              <a:ea typeface="Montserrat Light"/>
              <a:cs typeface="Montserrat Light"/>
              <a:sym typeface="Montserrat Light"/>
            </a:endParaRPr>
          </a:p>
          <a:p>
            <a:pPr marL="0" marR="0" lvl="0" indent="0" rtl="0">
              <a:lnSpc>
                <a:spcPct val="115000"/>
              </a:lnSpc>
              <a:spcBef>
                <a:spcPts val="0"/>
              </a:spcBef>
              <a:spcAft>
                <a:spcPts val="0"/>
              </a:spcAft>
              <a:buNone/>
            </a:pPr>
            <a:r>
              <a:rPr lang="en-GB" sz="1800" dirty="0">
                <a:solidFill>
                  <a:schemeClr val="dk1"/>
                </a:solidFill>
                <a:latin typeface="Montserrat Light"/>
                <a:ea typeface="Montserrat Light"/>
                <a:cs typeface="Montserrat Light"/>
                <a:sym typeface="Montserrat Light"/>
              </a:rPr>
              <a:t>It enables both staff and students to participate in Global Hope partner projects for </a:t>
            </a:r>
            <a:r>
              <a:rPr lang="en-GB" sz="1800" b="1" dirty="0">
                <a:solidFill>
                  <a:schemeClr val="dk1"/>
                </a:solidFill>
                <a:latin typeface="Montserrat" panose="020B0604020202020204" charset="0"/>
                <a:ea typeface="Montserrat"/>
                <a:cs typeface="Montserrat"/>
                <a:sym typeface="Montserrat"/>
              </a:rPr>
              <a:t>2/3 weeks abroad</a:t>
            </a:r>
            <a:r>
              <a:rPr lang="en-GB" sz="1800" dirty="0">
                <a:solidFill>
                  <a:schemeClr val="dk1"/>
                </a:solidFill>
                <a:latin typeface="Montserrat Light"/>
                <a:ea typeface="Montserrat Light"/>
                <a:cs typeface="Montserrat Light"/>
                <a:sym typeface="Montserrat Light"/>
              </a:rPr>
              <a:t>.</a:t>
            </a:r>
            <a:endParaRPr sz="1800" dirty="0">
              <a:solidFill>
                <a:schemeClr val="dk1"/>
              </a:solidFill>
              <a:latin typeface="Montserrat Light"/>
              <a:ea typeface="Montserrat Light"/>
              <a:cs typeface="Montserrat Light"/>
              <a:sym typeface="Montserrat Light"/>
            </a:endParaRPr>
          </a:p>
          <a:p>
            <a:pPr marL="0" marR="0" lvl="0" indent="0" algn="just" rtl="0">
              <a:lnSpc>
                <a:spcPct val="130000"/>
              </a:lnSpc>
              <a:spcBef>
                <a:spcPts val="0"/>
              </a:spcBef>
              <a:spcAft>
                <a:spcPts val="0"/>
              </a:spcAft>
              <a:buNone/>
            </a:pPr>
            <a:endParaRPr sz="600" dirty="0">
              <a:solidFill>
                <a:schemeClr val="dk1"/>
              </a:solidFill>
              <a:latin typeface="Montserrat Light"/>
              <a:ea typeface="Montserrat Light"/>
              <a:cs typeface="Montserrat Light"/>
              <a:sym typeface="Montserrat Light"/>
            </a:endParaRPr>
          </a:p>
          <a:p>
            <a:pPr marL="0" marR="0" lvl="0" indent="0" rtl="0">
              <a:lnSpc>
                <a:spcPct val="115000"/>
              </a:lnSpc>
              <a:spcBef>
                <a:spcPts val="0"/>
              </a:spcBef>
              <a:spcAft>
                <a:spcPts val="0"/>
              </a:spcAft>
              <a:buNone/>
            </a:pPr>
            <a:r>
              <a:rPr lang="en-GB" sz="1800" dirty="0">
                <a:solidFill>
                  <a:schemeClr val="dk1"/>
                </a:solidFill>
                <a:latin typeface="Montserrat Light"/>
                <a:ea typeface="Montserrat Light"/>
                <a:cs typeface="Montserrat Light"/>
                <a:sym typeface="Montserrat Light"/>
              </a:rPr>
              <a:t>As part of the projects, students and staff will volunteer to support the partners based on their identified needs. </a:t>
            </a:r>
          </a:p>
          <a:p>
            <a:pPr marL="0" marR="0" lvl="0" indent="0" rtl="0">
              <a:lnSpc>
                <a:spcPct val="115000"/>
              </a:lnSpc>
              <a:spcBef>
                <a:spcPts val="0"/>
              </a:spcBef>
              <a:spcAft>
                <a:spcPts val="0"/>
              </a:spcAft>
              <a:buNone/>
            </a:pPr>
            <a:endParaRPr lang="en-GB" sz="600" dirty="0">
              <a:solidFill>
                <a:schemeClr val="dk1"/>
              </a:solidFill>
              <a:latin typeface="Montserrat Light"/>
              <a:ea typeface="Montserrat Light"/>
              <a:cs typeface="Montserrat Light"/>
              <a:sym typeface="Montserrat Light"/>
            </a:endParaRPr>
          </a:p>
          <a:p>
            <a:pPr marL="0" marR="0" lvl="0" indent="0" rtl="0">
              <a:lnSpc>
                <a:spcPct val="115000"/>
              </a:lnSpc>
              <a:spcBef>
                <a:spcPts val="0"/>
              </a:spcBef>
              <a:spcAft>
                <a:spcPts val="0"/>
              </a:spcAft>
              <a:buNone/>
            </a:pPr>
            <a:r>
              <a:rPr lang="en-GB" sz="1800" dirty="0">
                <a:solidFill>
                  <a:schemeClr val="dk1"/>
                </a:solidFill>
                <a:latin typeface="Montserrat Light"/>
                <a:ea typeface="Montserrat Light"/>
                <a:cs typeface="Montserrat Light"/>
                <a:sym typeface="Montserrat Light"/>
              </a:rPr>
              <a:t>We have long standing relationships with multiple project partners.</a:t>
            </a:r>
            <a:endParaRPr sz="1800" dirty="0">
              <a:solidFill>
                <a:schemeClr val="dk1"/>
              </a:solidFill>
              <a:latin typeface="Montserrat Light"/>
              <a:ea typeface="Montserrat Light"/>
              <a:cs typeface="Montserrat Light"/>
              <a:sym typeface="Montserrat Light"/>
            </a:endParaRPr>
          </a:p>
          <a:p>
            <a:pPr marL="0" marR="0" lvl="0" indent="0" algn="just" rtl="0">
              <a:lnSpc>
                <a:spcPct val="130000"/>
              </a:lnSpc>
              <a:spcBef>
                <a:spcPts val="0"/>
              </a:spcBef>
              <a:spcAft>
                <a:spcPts val="0"/>
              </a:spcAft>
              <a:buNone/>
            </a:pPr>
            <a:endParaRPr sz="1800" dirty="0">
              <a:solidFill>
                <a:schemeClr val="dk1"/>
              </a:solidFill>
              <a:latin typeface="Montserrat Light"/>
              <a:ea typeface="Montserrat Light"/>
              <a:cs typeface="Montserrat Light"/>
              <a:sym typeface="Montserrat Light"/>
            </a:endParaRPr>
          </a:p>
          <a:p>
            <a:pPr marL="0" marR="0" lvl="0" indent="0" algn="l" rtl="0">
              <a:spcBef>
                <a:spcPts val="600"/>
              </a:spcBef>
              <a:spcAft>
                <a:spcPts val="0"/>
              </a:spcAft>
              <a:buNone/>
            </a:pPr>
            <a:endParaRPr sz="1600" dirty="0">
              <a:solidFill>
                <a:schemeClr val="dk1"/>
              </a:solidFill>
              <a:latin typeface="Calibri"/>
              <a:ea typeface="Calibri"/>
              <a:cs typeface="Calibri"/>
              <a:sym typeface="Calibri"/>
            </a:endParaRPr>
          </a:p>
        </p:txBody>
      </p:sp>
      <p:pic>
        <p:nvPicPr>
          <p:cNvPr id="35" name="Google Shape;35;p2"/>
          <p:cNvPicPr preferRelativeResize="0"/>
          <p:nvPr/>
        </p:nvPicPr>
        <p:blipFill rotWithShape="1">
          <a:blip r:embed="rId3">
            <a:alphaModFix/>
          </a:blip>
          <a:srcRect/>
          <a:stretch/>
        </p:blipFill>
        <p:spPr>
          <a:xfrm>
            <a:off x="11366500" y="6032500"/>
            <a:ext cx="609600" cy="609600"/>
          </a:xfrm>
          <a:prstGeom prst="rect">
            <a:avLst/>
          </a:prstGeom>
          <a:noFill/>
          <a:ln>
            <a:noFill/>
          </a:ln>
        </p:spPr>
      </p:pic>
      <p:pic>
        <p:nvPicPr>
          <p:cNvPr id="36" name="Google Shape;36;p2" descr="inCollage_20170822_092001617.jpg"/>
          <p:cNvPicPr preferRelativeResize="0"/>
          <p:nvPr/>
        </p:nvPicPr>
        <p:blipFill rotWithShape="1">
          <a:blip r:embed="rId4">
            <a:alphaModFix/>
          </a:blip>
          <a:srcRect/>
          <a:stretch/>
        </p:blipFill>
        <p:spPr>
          <a:xfrm>
            <a:off x="6927012" y="1442954"/>
            <a:ext cx="4913942" cy="397209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7"/>
          <p:cNvSpPr txBox="1">
            <a:spLocks noGrp="1"/>
          </p:cNvSpPr>
          <p:nvPr>
            <p:ph type="body" idx="1"/>
          </p:nvPr>
        </p:nvSpPr>
        <p:spPr>
          <a:xfrm>
            <a:off x="228600" y="707344"/>
            <a:ext cx="4872037" cy="647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None/>
            </a:pPr>
            <a:r>
              <a:rPr lang="en-GB" sz="4200">
                <a:latin typeface="Montserrat"/>
                <a:ea typeface="Montserrat"/>
                <a:cs typeface="Montserrat"/>
                <a:sym typeface="Montserrat"/>
              </a:rPr>
              <a:t>What next?</a:t>
            </a:r>
            <a:endParaRPr sz="4200">
              <a:latin typeface="Montserrat"/>
              <a:ea typeface="Montserrat"/>
              <a:cs typeface="Montserrat"/>
              <a:sym typeface="Montserrat"/>
            </a:endParaRPr>
          </a:p>
        </p:txBody>
      </p:sp>
      <p:sp>
        <p:nvSpPr>
          <p:cNvPr id="87" name="Google Shape;87;p7"/>
          <p:cNvSpPr txBox="1">
            <a:spLocks noGrp="1"/>
          </p:cNvSpPr>
          <p:nvPr>
            <p:ph type="body" idx="2"/>
          </p:nvPr>
        </p:nvSpPr>
        <p:spPr>
          <a:xfrm>
            <a:off x="120017" y="1608318"/>
            <a:ext cx="6939692" cy="4190598"/>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2000"/>
              <a:buNone/>
            </a:pPr>
            <a:r>
              <a:rPr lang="en-GB" sz="1800" dirty="0">
                <a:latin typeface="Montserrat" panose="020B0604020202020204" charset="0"/>
                <a:ea typeface="Montserrat Light"/>
                <a:cs typeface="Montserrat Light"/>
                <a:sym typeface="Montserrat Light"/>
              </a:rPr>
              <a:t>You need to:</a:t>
            </a:r>
            <a:endParaRPr sz="1800" dirty="0">
              <a:latin typeface="Montserrat" panose="020B0604020202020204" charset="0"/>
              <a:ea typeface="Montserrat Light"/>
              <a:cs typeface="Montserrat Light"/>
              <a:sym typeface="Montserrat Light"/>
            </a:endParaRPr>
          </a:p>
          <a:p>
            <a:pPr marL="342900" lvl="0" indent="-317500" rtl="0">
              <a:lnSpc>
                <a:spcPct val="115000"/>
              </a:lnSpc>
              <a:spcBef>
                <a:spcPts val="1000"/>
              </a:spcBef>
              <a:spcAft>
                <a:spcPts val="0"/>
              </a:spcAft>
              <a:buClr>
                <a:schemeClr val="dk1"/>
              </a:buClr>
              <a:buSzPts val="1600"/>
              <a:buFont typeface="Montserrat Light"/>
              <a:buChar char="✔"/>
            </a:pPr>
            <a:r>
              <a:rPr lang="en-GB" sz="1800" dirty="0">
                <a:latin typeface="Montserrat" panose="020B0604020202020204" charset="0"/>
                <a:ea typeface="Montserrat Light"/>
                <a:cs typeface="Montserrat Light"/>
                <a:sym typeface="Montserrat Light"/>
              </a:rPr>
              <a:t>Complete the application form you receive by Mid May and hand it </a:t>
            </a:r>
            <a:r>
              <a:rPr lang="en-GB" sz="1800" b="1" dirty="0">
                <a:latin typeface="Montserrat" panose="020B0604020202020204" charset="0"/>
                <a:ea typeface="Montserrat"/>
                <a:cs typeface="Montserrat"/>
                <a:sym typeface="Montserrat"/>
              </a:rPr>
              <a:t>back to Global Hope by 31</a:t>
            </a:r>
            <a:r>
              <a:rPr lang="en-GB" sz="1800" b="1" baseline="30000" dirty="0">
                <a:latin typeface="Montserrat" panose="020B0604020202020204" charset="0"/>
                <a:ea typeface="Montserrat"/>
                <a:cs typeface="Montserrat"/>
                <a:sym typeface="Montserrat"/>
              </a:rPr>
              <a:t>st</a:t>
            </a:r>
            <a:r>
              <a:rPr lang="en-GB" sz="1800" b="1" dirty="0">
                <a:latin typeface="Montserrat" panose="020B0604020202020204" charset="0"/>
                <a:ea typeface="Montserrat"/>
                <a:cs typeface="Montserrat"/>
                <a:sym typeface="Montserrat"/>
              </a:rPr>
              <a:t> May 2024. </a:t>
            </a:r>
            <a:br>
              <a:rPr lang="en-GB" sz="1800" b="1" dirty="0">
                <a:latin typeface="Montserrat" panose="020B0604020202020204" charset="0"/>
                <a:ea typeface="Montserrat"/>
                <a:cs typeface="Montserrat"/>
                <a:sym typeface="Montserrat"/>
              </a:rPr>
            </a:br>
            <a:br>
              <a:rPr lang="en-GB" sz="600" b="1" dirty="0">
                <a:latin typeface="Montserrat" panose="020B0604020202020204" charset="0"/>
                <a:ea typeface="Montserrat"/>
                <a:cs typeface="Montserrat"/>
                <a:sym typeface="Montserrat"/>
              </a:rPr>
            </a:br>
            <a:r>
              <a:rPr lang="en-GB" sz="1800" dirty="0">
                <a:latin typeface="Montserrat" panose="020B0604020202020204" charset="0"/>
                <a:ea typeface="Montserrat Light"/>
                <a:cs typeface="Montserrat Light"/>
                <a:sym typeface="Montserrat Light"/>
              </a:rPr>
              <a:t>This can be done </a:t>
            </a:r>
          </a:p>
          <a:p>
            <a:pPr marL="482600" lvl="1" indent="0">
              <a:lnSpc>
                <a:spcPct val="115000"/>
              </a:lnSpc>
              <a:spcBef>
                <a:spcPts val="1000"/>
              </a:spcBef>
              <a:buSzPts val="1600"/>
            </a:pPr>
            <a:r>
              <a:rPr lang="en-GB" sz="1800" dirty="0">
                <a:latin typeface="Montserrat" panose="020B0604020202020204" charset="0"/>
                <a:ea typeface="Montserrat Light"/>
                <a:cs typeface="Montserrat Light"/>
                <a:sym typeface="Montserrat Light"/>
              </a:rPr>
              <a:t>- by email (</a:t>
            </a:r>
            <a:r>
              <a:rPr lang="en-GB" sz="1800" u="sng" dirty="0">
                <a:solidFill>
                  <a:schemeClr val="hlink"/>
                </a:solidFill>
                <a:latin typeface="Montserrat" panose="020B0604020202020204" charset="0"/>
                <a:ea typeface="Montserrat Light"/>
                <a:cs typeface="Montserrat Light"/>
                <a:sym typeface="Montserrat Light"/>
                <a:hlinkClick r:id="rId3"/>
              </a:rPr>
              <a:t>globalhope@hope.ac.uk</a:t>
            </a:r>
            <a:r>
              <a:rPr lang="en-GB" sz="1800" dirty="0">
                <a:latin typeface="Montserrat" panose="020B0604020202020204" charset="0"/>
                <a:ea typeface="Montserrat Light"/>
                <a:cs typeface="Montserrat Light"/>
                <a:sym typeface="Montserrat Light"/>
              </a:rPr>
              <a:t>) or </a:t>
            </a:r>
          </a:p>
          <a:p>
            <a:pPr marL="482600" lvl="1" indent="0">
              <a:lnSpc>
                <a:spcPct val="115000"/>
              </a:lnSpc>
              <a:spcBef>
                <a:spcPts val="1000"/>
              </a:spcBef>
              <a:buSzPts val="1600"/>
            </a:pPr>
            <a:r>
              <a:rPr lang="en-GB" sz="1800" dirty="0">
                <a:latin typeface="Montserrat" panose="020B0604020202020204" charset="0"/>
                <a:ea typeface="Montserrat Light"/>
                <a:cs typeface="Montserrat Light"/>
                <a:sym typeface="Montserrat Light"/>
              </a:rPr>
              <a:t>- by handing in a paper copy to the Global Student and Partnership Centre, 1</a:t>
            </a:r>
            <a:r>
              <a:rPr lang="en-GB" sz="1800" baseline="30000" dirty="0">
                <a:latin typeface="Montserrat" panose="020B0604020202020204" charset="0"/>
                <a:ea typeface="Montserrat Light"/>
                <a:cs typeface="Montserrat Light"/>
                <a:sym typeface="Montserrat Light"/>
              </a:rPr>
              <a:t>st</a:t>
            </a:r>
            <a:r>
              <a:rPr lang="en-GB" sz="1800" dirty="0">
                <a:latin typeface="Montserrat" panose="020B0604020202020204" charset="0"/>
                <a:ea typeface="Montserrat Light"/>
                <a:cs typeface="Montserrat Light"/>
                <a:sym typeface="Montserrat Light"/>
              </a:rPr>
              <a:t> Floor, Gateway Building, Hope Park.</a:t>
            </a:r>
            <a:endParaRPr sz="1800" dirty="0">
              <a:latin typeface="Montserrat" panose="020B0604020202020204" charset="0"/>
              <a:ea typeface="Montserrat Light"/>
              <a:cs typeface="Montserrat Light"/>
              <a:sym typeface="Montserrat Light"/>
            </a:endParaRPr>
          </a:p>
          <a:p>
            <a:pPr marL="342900" lvl="0" indent="-317500" algn="just" rtl="0">
              <a:lnSpc>
                <a:spcPct val="115000"/>
              </a:lnSpc>
              <a:spcBef>
                <a:spcPts val="1000"/>
              </a:spcBef>
              <a:spcAft>
                <a:spcPts val="0"/>
              </a:spcAft>
              <a:buClr>
                <a:schemeClr val="dk1"/>
              </a:buClr>
              <a:buSzPts val="1600"/>
              <a:buFont typeface="Montserrat Light"/>
              <a:buChar char="✔"/>
            </a:pPr>
            <a:r>
              <a:rPr lang="en-GB" sz="1800" dirty="0">
                <a:latin typeface="Montserrat" panose="020B0604020202020204" charset="0"/>
                <a:ea typeface="Montserrat Light"/>
                <a:cs typeface="Montserrat Light"/>
                <a:sym typeface="Montserrat Light"/>
              </a:rPr>
              <a:t>Be available for an </a:t>
            </a:r>
            <a:r>
              <a:rPr lang="en-GB" sz="1800" b="1" dirty="0">
                <a:latin typeface="Montserrat" panose="020B0604020202020204" charset="0"/>
                <a:ea typeface="Montserrat"/>
                <a:cs typeface="Montserrat"/>
                <a:sym typeface="Montserrat"/>
              </a:rPr>
              <a:t>interview either face to face or via zoom between 10</a:t>
            </a:r>
            <a:r>
              <a:rPr lang="en-GB" sz="1800" b="1" baseline="30000" dirty="0">
                <a:latin typeface="Montserrat" panose="020B0604020202020204" charset="0"/>
                <a:ea typeface="Montserrat"/>
                <a:cs typeface="Montserrat"/>
                <a:sym typeface="Montserrat"/>
              </a:rPr>
              <a:t>th</a:t>
            </a:r>
            <a:r>
              <a:rPr lang="en-GB" sz="1800" b="1" dirty="0">
                <a:latin typeface="Montserrat" panose="020B0604020202020204" charset="0"/>
                <a:ea typeface="Montserrat"/>
                <a:cs typeface="Montserrat"/>
                <a:sym typeface="Montserrat"/>
              </a:rPr>
              <a:t> and 21</a:t>
            </a:r>
            <a:r>
              <a:rPr lang="en-GB" sz="1800" b="1" baseline="30000" dirty="0">
                <a:latin typeface="Montserrat" panose="020B0604020202020204" charset="0"/>
                <a:ea typeface="Montserrat"/>
                <a:cs typeface="Montserrat"/>
                <a:sym typeface="Montserrat"/>
              </a:rPr>
              <a:t>st</a:t>
            </a:r>
            <a:r>
              <a:rPr lang="en-GB" sz="1800" b="1" dirty="0">
                <a:latin typeface="Montserrat" panose="020B0604020202020204" charset="0"/>
                <a:ea typeface="Montserrat"/>
                <a:cs typeface="Montserrat"/>
                <a:sym typeface="Montserrat"/>
              </a:rPr>
              <a:t> June 2024.</a:t>
            </a:r>
            <a:r>
              <a:rPr lang="en-GB" sz="1800" dirty="0">
                <a:latin typeface="Montserrat" panose="020B0604020202020204" charset="0"/>
                <a:ea typeface="Montserrat Light"/>
                <a:cs typeface="Montserrat Light"/>
                <a:sym typeface="Montserrat Light"/>
              </a:rPr>
              <a:t> A mutually convenient time can be  arranged.</a:t>
            </a:r>
            <a:endParaRPr sz="1800" dirty="0">
              <a:latin typeface="Montserrat" panose="020B0604020202020204" charset="0"/>
              <a:ea typeface="Montserrat Light"/>
              <a:cs typeface="Montserrat Light"/>
              <a:sym typeface="Montserrat Light"/>
            </a:endParaRPr>
          </a:p>
          <a:p>
            <a:pPr marL="0" lvl="0" indent="0" algn="just" rtl="0">
              <a:lnSpc>
                <a:spcPct val="115000"/>
              </a:lnSpc>
              <a:spcBef>
                <a:spcPts val="1000"/>
              </a:spcBef>
              <a:spcAft>
                <a:spcPts val="0"/>
              </a:spcAft>
              <a:buClr>
                <a:schemeClr val="dk1"/>
              </a:buClr>
              <a:buSzPts val="2000"/>
              <a:buNone/>
            </a:pPr>
            <a:endParaRPr sz="2000" dirty="0">
              <a:latin typeface="Montserrat Light"/>
              <a:ea typeface="Montserrat Light"/>
              <a:cs typeface="Montserrat Light"/>
              <a:sym typeface="Montserrat Light"/>
            </a:endParaRPr>
          </a:p>
        </p:txBody>
      </p:sp>
      <p:pic>
        <p:nvPicPr>
          <p:cNvPr id="88" name="Google Shape;88;p7"/>
          <p:cNvPicPr preferRelativeResize="0"/>
          <p:nvPr/>
        </p:nvPicPr>
        <p:blipFill rotWithShape="1">
          <a:blip r:embed="rId4">
            <a:alphaModFix/>
          </a:blip>
          <a:srcRect/>
          <a:stretch/>
        </p:blipFill>
        <p:spPr>
          <a:xfrm>
            <a:off x="11366500" y="6032500"/>
            <a:ext cx="609600" cy="609600"/>
          </a:xfrm>
          <a:prstGeom prst="rect">
            <a:avLst/>
          </a:prstGeom>
          <a:noFill/>
          <a:ln>
            <a:noFill/>
          </a:ln>
        </p:spPr>
      </p:pic>
      <p:pic>
        <p:nvPicPr>
          <p:cNvPr id="20482" name="Picture 2" descr="Quality control. Assurance business ISO standard certificate accept. Validation documents or authorization. Flat vector illustration. vector art illustration">
            <a:extLst>
              <a:ext uri="{FF2B5EF4-FFF2-40B4-BE49-F238E27FC236}">
                <a16:creationId xmlns:a16="http://schemas.microsoft.com/office/drawing/2014/main" id="{3E205BE8-FC9F-44B8-85F7-BF019CEC7D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9709" y="1986591"/>
            <a:ext cx="5132291" cy="28848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7"/>
          <p:cNvSpPr txBox="1">
            <a:spLocks noGrp="1"/>
          </p:cNvSpPr>
          <p:nvPr>
            <p:ph type="body" idx="1"/>
          </p:nvPr>
        </p:nvSpPr>
        <p:spPr>
          <a:xfrm>
            <a:off x="228600" y="598488"/>
            <a:ext cx="4872037" cy="647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None/>
            </a:pPr>
            <a:r>
              <a:rPr lang="en-GB" sz="4200">
                <a:latin typeface="Montserrat"/>
                <a:ea typeface="Montserrat"/>
                <a:cs typeface="Montserrat"/>
                <a:sym typeface="Montserrat"/>
              </a:rPr>
              <a:t>What next?</a:t>
            </a:r>
            <a:endParaRPr sz="4200">
              <a:latin typeface="Montserrat"/>
              <a:ea typeface="Montserrat"/>
              <a:cs typeface="Montserrat"/>
              <a:sym typeface="Montserrat"/>
            </a:endParaRPr>
          </a:p>
        </p:txBody>
      </p:sp>
      <p:sp>
        <p:nvSpPr>
          <p:cNvPr id="87" name="Google Shape;87;p7"/>
          <p:cNvSpPr txBox="1">
            <a:spLocks noGrp="1"/>
          </p:cNvSpPr>
          <p:nvPr>
            <p:ph type="body" idx="2"/>
          </p:nvPr>
        </p:nvSpPr>
        <p:spPr>
          <a:xfrm>
            <a:off x="266700" y="1613647"/>
            <a:ext cx="5829300" cy="3450059"/>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000"/>
              </a:spcBef>
              <a:spcAft>
                <a:spcPts val="0"/>
              </a:spcAft>
              <a:buClr>
                <a:schemeClr val="dk1"/>
              </a:buClr>
              <a:buSzPts val="2000"/>
              <a:buNone/>
            </a:pPr>
            <a:r>
              <a:rPr lang="en-GB" sz="1800" dirty="0">
                <a:latin typeface="Montserrat" panose="020B0604020202020204" charset="0"/>
                <a:ea typeface="Montserrat Light"/>
                <a:cs typeface="Montserrat Light"/>
                <a:sym typeface="Montserrat Light"/>
              </a:rPr>
              <a:t>If you are successful, you will notified by the end of June.</a:t>
            </a:r>
          </a:p>
          <a:p>
            <a:pPr marL="0" lvl="0" indent="0" algn="just" rtl="0">
              <a:lnSpc>
                <a:spcPct val="115000"/>
              </a:lnSpc>
              <a:spcBef>
                <a:spcPts val="1000"/>
              </a:spcBef>
              <a:spcAft>
                <a:spcPts val="0"/>
              </a:spcAft>
              <a:buClr>
                <a:schemeClr val="dk1"/>
              </a:buClr>
              <a:buSzPts val="2000"/>
              <a:buNone/>
            </a:pPr>
            <a:r>
              <a:rPr lang="en-GB" sz="1800" dirty="0">
                <a:latin typeface="Montserrat" panose="020B0604020202020204" charset="0"/>
                <a:ea typeface="Montserrat Light"/>
                <a:cs typeface="Montserrat Light"/>
                <a:sym typeface="Montserrat Light"/>
              </a:rPr>
              <a:t>You will then need to: </a:t>
            </a:r>
          </a:p>
          <a:p>
            <a:pPr marL="685800" lvl="1" indent="-203200" algn="just" rtl="0">
              <a:lnSpc>
                <a:spcPct val="115000"/>
              </a:lnSpc>
              <a:spcBef>
                <a:spcPts val="500"/>
              </a:spcBef>
              <a:spcAft>
                <a:spcPts val="0"/>
              </a:spcAft>
              <a:buClr>
                <a:schemeClr val="dk1"/>
              </a:buClr>
              <a:buSzPts val="1600"/>
              <a:buFont typeface="Montserrat"/>
              <a:buChar char="•"/>
            </a:pPr>
            <a:r>
              <a:rPr lang="en-GB" sz="1800" dirty="0">
                <a:latin typeface="Montserrat" panose="020B0604020202020204" charset="0"/>
                <a:ea typeface="Montserrat"/>
                <a:cs typeface="Montserrat"/>
                <a:sym typeface="Montserrat"/>
              </a:rPr>
              <a:t>Attend all training sessions </a:t>
            </a:r>
            <a:endParaRPr sz="1800" dirty="0">
              <a:latin typeface="Montserrat" panose="020B0604020202020204" charset="0"/>
              <a:ea typeface="Montserrat"/>
              <a:cs typeface="Montserrat"/>
              <a:sym typeface="Montserrat"/>
            </a:endParaRPr>
          </a:p>
          <a:p>
            <a:pPr marL="685800" lvl="1" indent="-203200" algn="just" rtl="0">
              <a:lnSpc>
                <a:spcPct val="115000"/>
              </a:lnSpc>
              <a:spcBef>
                <a:spcPts val="500"/>
              </a:spcBef>
              <a:spcAft>
                <a:spcPts val="0"/>
              </a:spcAft>
              <a:buClr>
                <a:schemeClr val="dk1"/>
              </a:buClr>
              <a:buSzPts val="1600"/>
              <a:buFont typeface="Montserrat"/>
              <a:buChar char="•"/>
            </a:pPr>
            <a:r>
              <a:rPr lang="en-GB" sz="1800" dirty="0">
                <a:latin typeface="Montserrat" panose="020B0604020202020204" charset="0"/>
                <a:ea typeface="Montserrat"/>
                <a:cs typeface="Montserrat"/>
                <a:sym typeface="Montserrat"/>
              </a:rPr>
              <a:t>Meet with your team at least once a month </a:t>
            </a:r>
            <a:endParaRPr sz="1800" dirty="0">
              <a:latin typeface="Montserrat" panose="020B0604020202020204" charset="0"/>
              <a:ea typeface="Montserrat"/>
              <a:cs typeface="Montserrat"/>
              <a:sym typeface="Montserrat"/>
            </a:endParaRPr>
          </a:p>
          <a:p>
            <a:pPr marL="685800" lvl="1" indent="-203200" algn="just" rtl="0">
              <a:lnSpc>
                <a:spcPct val="115000"/>
              </a:lnSpc>
              <a:spcBef>
                <a:spcPts val="500"/>
              </a:spcBef>
              <a:spcAft>
                <a:spcPts val="0"/>
              </a:spcAft>
              <a:buClr>
                <a:schemeClr val="dk1"/>
              </a:buClr>
              <a:buSzPts val="1600"/>
              <a:buFont typeface="Montserrat"/>
              <a:buChar char="•"/>
            </a:pPr>
            <a:r>
              <a:rPr lang="en-GB" sz="1800" dirty="0">
                <a:latin typeface="Montserrat" panose="020B0604020202020204" charset="0"/>
                <a:ea typeface="Montserrat"/>
                <a:cs typeface="Montserrat"/>
                <a:sym typeface="Montserrat"/>
              </a:rPr>
              <a:t>Contribute £1,500</a:t>
            </a:r>
            <a:endParaRPr sz="1800" dirty="0">
              <a:latin typeface="Montserrat" panose="020B0604020202020204" charset="0"/>
              <a:ea typeface="Montserrat"/>
              <a:cs typeface="Montserrat"/>
              <a:sym typeface="Montserrat"/>
            </a:endParaRPr>
          </a:p>
          <a:p>
            <a:pPr marL="685800" lvl="1" indent="-203200" algn="just" rtl="0">
              <a:lnSpc>
                <a:spcPct val="115000"/>
              </a:lnSpc>
              <a:spcBef>
                <a:spcPts val="500"/>
              </a:spcBef>
              <a:spcAft>
                <a:spcPts val="0"/>
              </a:spcAft>
              <a:buClr>
                <a:schemeClr val="dk1"/>
              </a:buClr>
              <a:buSzPts val="1600"/>
              <a:buFont typeface="Montserrat"/>
              <a:buChar char="•"/>
            </a:pPr>
            <a:r>
              <a:rPr lang="en-GB" sz="1800" dirty="0">
                <a:latin typeface="Montserrat" panose="020B0604020202020204" charset="0"/>
                <a:ea typeface="Montserrat"/>
                <a:cs typeface="Montserrat"/>
                <a:sym typeface="Montserrat"/>
              </a:rPr>
              <a:t>Be engaged in your project team  </a:t>
            </a:r>
            <a:endParaRPr sz="1800" dirty="0">
              <a:latin typeface="Montserrat" panose="020B0604020202020204" charset="0"/>
              <a:ea typeface="Montserrat"/>
              <a:cs typeface="Montserrat"/>
              <a:sym typeface="Montserrat"/>
            </a:endParaRPr>
          </a:p>
          <a:p>
            <a:pPr marL="0" lvl="0" indent="0" algn="just" rtl="0">
              <a:lnSpc>
                <a:spcPct val="115000"/>
              </a:lnSpc>
              <a:spcBef>
                <a:spcPts val="1000"/>
              </a:spcBef>
              <a:spcAft>
                <a:spcPts val="0"/>
              </a:spcAft>
              <a:buClr>
                <a:schemeClr val="dk1"/>
              </a:buClr>
              <a:buSzPts val="2000"/>
              <a:buNone/>
            </a:pPr>
            <a:endParaRPr sz="2000" dirty="0">
              <a:latin typeface="Montserrat Light"/>
              <a:ea typeface="Montserrat Light"/>
              <a:cs typeface="Montserrat Light"/>
              <a:sym typeface="Montserrat Light"/>
            </a:endParaRPr>
          </a:p>
        </p:txBody>
      </p:sp>
      <p:pic>
        <p:nvPicPr>
          <p:cNvPr id="88" name="Google Shape;88;p7"/>
          <p:cNvPicPr preferRelativeResize="0"/>
          <p:nvPr/>
        </p:nvPicPr>
        <p:blipFill rotWithShape="1">
          <a:blip r:embed="rId3">
            <a:alphaModFix/>
          </a:blip>
          <a:srcRect/>
          <a:stretch/>
        </p:blipFill>
        <p:spPr>
          <a:xfrm>
            <a:off x="11366500" y="6032500"/>
            <a:ext cx="609600" cy="609600"/>
          </a:xfrm>
          <a:prstGeom prst="rect">
            <a:avLst/>
          </a:prstGeom>
          <a:noFill/>
          <a:ln>
            <a:noFill/>
          </a:ln>
        </p:spPr>
      </p:pic>
      <p:pic>
        <p:nvPicPr>
          <p:cNvPr id="21506" name="Picture 2" descr="Quality control. Assurance business ISO standard certificate accept. Validation documents or authorization. Flat vector illustration. vector art illustration">
            <a:extLst>
              <a:ext uri="{FF2B5EF4-FFF2-40B4-BE49-F238E27FC236}">
                <a16:creationId xmlns:a16="http://schemas.microsoft.com/office/drawing/2014/main" id="{BBE0DC7E-7B03-4BC3-8CBE-6075D87292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3237" y="1246188"/>
            <a:ext cx="58293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90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0"/>
          <p:cNvSpPr txBox="1">
            <a:spLocks noGrp="1"/>
          </p:cNvSpPr>
          <p:nvPr>
            <p:ph type="body" idx="1"/>
          </p:nvPr>
        </p:nvSpPr>
        <p:spPr>
          <a:xfrm>
            <a:off x="228600" y="598488"/>
            <a:ext cx="5041899" cy="647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None/>
            </a:pPr>
            <a:r>
              <a:rPr lang="en-GB" sz="3900">
                <a:latin typeface="Montserrat"/>
                <a:ea typeface="Montserrat"/>
                <a:cs typeface="Montserrat"/>
                <a:sym typeface="Montserrat"/>
              </a:rPr>
              <a:t>Why should I do it?</a:t>
            </a:r>
            <a:endParaRPr sz="3900">
              <a:latin typeface="Montserrat"/>
              <a:ea typeface="Montserrat"/>
              <a:cs typeface="Montserrat"/>
              <a:sym typeface="Montserrat"/>
            </a:endParaRPr>
          </a:p>
        </p:txBody>
      </p:sp>
      <p:sp>
        <p:nvSpPr>
          <p:cNvPr id="95" name="Google Shape;95;p10"/>
          <p:cNvSpPr txBox="1">
            <a:spLocks noGrp="1"/>
          </p:cNvSpPr>
          <p:nvPr>
            <p:ph type="body" idx="2"/>
          </p:nvPr>
        </p:nvSpPr>
        <p:spPr>
          <a:xfrm>
            <a:off x="524435" y="1882588"/>
            <a:ext cx="5945376" cy="3422657"/>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GB" sz="1800" dirty="0">
                <a:latin typeface="Montserrat" panose="020B0604020202020204" charset="0"/>
                <a:ea typeface="Montserrat Light"/>
                <a:cs typeface="Montserrat Light"/>
                <a:sym typeface="Montserrat Light"/>
              </a:rPr>
              <a:t>It is a very </a:t>
            </a:r>
            <a:r>
              <a:rPr lang="en-GB" sz="1800" b="1" dirty="0">
                <a:latin typeface="Montserrat" panose="020B0604020202020204" charset="0"/>
                <a:ea typeface="Montserrat"/>
                <a:cs typeface="Montserrat"/>
                <a:sym typeface="Montserrat"/>
              </a:rPr>
              <a:t>rewarding and self fulfilling experience.</a:t>
            </a:r>
          </a:p>
          <a:p>
            <a:pPr marL="0" lvl="0" indent="0" algn="just" rtl="0">
              <a:lnSpc>
                <a:spcPct val="115000"/>
              </a:lnSpc>
              <a:spcBef>
                <a:spcPts val="0"/>
              </a:spcBef>
              <a:spcAft>
                <a:spcPts val="0"/>
              </a:spcAft>
              <a:buNone/>
            </a:pPr>
            <a:endParaRPr lang="en-GB" sz="600" b="1" dirty="0">
              <a:latin typeface="Montserrat" panose="020B0604020202020204" charset="0"/>
              <a:ea typeface="Montserrat"/>
              <a:cs typeface="Montserrat"/>
              <a:sym typeface="Montserrat"/>
            </a:endParaRPr>
          </a:p>
          <a:p>
            <a:pPr marL="0" lvl="0" indent="0" algn="just" rtl="0">
              <a:lnSpc>
                <a:spcPct val="115000"/>
              </a:lnSpc>
              <a:spcBef>
                <a:spcPts val="0"/>
              </a:spcBef>
              <a:spcAft>
                <a:spcPts val="0"/>
              </a:spcAft>
              <a:buNone/>
            </a:pPr>
            <a:r>
              <a:rPr lang="en-GB" sz="1800" dirty="0">
                <a:latin typeface="Montserrat" panose="020B0604020202020204" charset="0"/>
                <a:ea typeface="Montserrat Light"/>
                <a:cs typeface="Montserrat Light"/>
                <a:sym typeface="Montserrat Light"/>
              </a:rPr>
              <a:t>You will get a lot out of going on the project, probably more than what you give to the project. </a:t>
            </a:r>
            <a:endParaRPr sz="1800" dirty="0">
              <a:latin typeface="Montserrat" panose="020B0604020202020204" charset="0"/>
              <a:ea typeface="Montserrat Light"/>
              <a:cs typeface="Montserrat Light"/>
              <a:sym typeface="Montserrat Light"/>
            </a:endParaRPr>
          </a:p>
          <a:p>
            <a:pPr marL="0" lvl="0" indent="0" algn="just" rtl="0">
              <a:lnSpc>
                <a:spcPct val="115000"/>
              </a:lnSpc>
              <a:spcBef>
                <a:spcPts val="1000"/>
              </a:spcBef>
              <a:spcAft>
                <a:spcPts val="0"/>
              </a:spcAft>
              <a:buNone/>
            </a:pPr>
            <a:r>
              <a:rPr lang="en-GB" sz="1800" dirty="0">
                <a:latin typeface="Montserrat" panose="020B0604020202020204" charset="0"/>
                <a:ea typeface="Montserrat Light"/>
                <a:cs typeface="Montserrat Light"/>
                <a:sym typeface="Montserrat Light"/>
              </a:rPr>
              <a:t>Even though you only spend a short time there you may find that </a:t>
            </a:r>
            <a:r>
              <a:rPr lang="en-GB" sz="1800" dirty="0">
                <a:latin typeface="Montserrat" panose="020B0604020202020204" charset="0"/>
                <a:ea typeface="Montserrat"/>
                <a:cs typeface="Montserrat"/>
                <a:sym typeface="Montserrat"/>
              </a:rPr>
              <a:t>you do </a:t>
            </a:r>
            <a:r>
              <a:rPr lang="en-GB" sz="1800" b="1" dirty="0">
                <a:latin typeface="Montserrat" panose="020B0604020202020204" charset="0"/>
                <a:ea typeface="Montserrat"/>
                <a:cs typeface="Montserrat"/>
                <a:sym typeface="Montserrat"/>
              </a:rPr>
              <a:t>come back as a changed person</a:t>
            </a:r>
            <a:r>
              <a:rPr lang="en-GB" sz="1800" b="1" dirty="0">
                <a:latin typeface="Montserrat" panose="020B0604020202020204" charset="0"/>
                <a:ea typeface="Montserrat"/>
                <a:cs typeface="Montserrat"/>
                <a:sym typeface="Montserrat Light"/>
              </a:rPr>
              <a:t>.</a:t>
            </a:r>
          </a:p>
          <a:p>
            <a:pPr marL="0" lvl="0" indent="0" algn="just" rtl="0">
              <a:lnSpc>
                <a:spcPct val="115000"/>
              </a:lnSpc>
              <a:spcBef>
                <a:spcPts val="1000"/>
              </a:spcBef>
              <a:spcAft>
                <a:spcPts val="0"/>
              </a:spcAft>
              <a:buNone/>
            </a:pPr>
            <a:r>
              <a:rPr lang="en-GB" sz="1800" dirty="0">
                <a:latin typeface="Montserrat" panose="020B0604020202020204" charset="0"/>
                <a:ea typeface="Montserrat Light"/>
                <a:cs typeface="Montserrat Light"/>
                <a:sym typeface="Montserrat Light"/>
              </a:rPr>
              <a:t>It offers a </a:t>
            </a:r>
            <a:r>
              <a:rPr lang="en-GB" sz="1800" b="1" dirty="0">
                <a:latin typeface="Montserrat" panose="020B0604020202020204" charset="0"/>
                <a:ea typeface="Montserrat Light"/>
                <a:cs typeface="Montserrat Light"/>
                <a:sym typeface="Montserrat Light"/>
              </a:rPr>
              <a:t>different perspective on the </a:t>
            </a:r>
            <a:r>
              <a:rPr lang="en-GB" sz="1800" dirty="0">
                <a:latin typeface="Montserrat" panose="020B0604020202020204" charset="0"/>
                <a:ea typeface="Montserrat Light"/>
                <a:cs typeface="Montserrat Light"/>
                <a:sym typeface="Montserrat Light"/>
              </a:rPr>
              <a:t>world and makes you think differently about your everyday life. </a:t>
            </a:r>
            <a:endParaRPr sz="1800" dirty="0">
              <a:latin typeface="Montserrat" panose="020B0604020202020204" charset="0"/>
              <a:ea typeface="Montserrat Light"/>
              <a:cs typeface="Montserrat Light"/>
              <a:sym typeface="Montserrat Light"/>
            </a:endParaRPr>
          </a:p>
        </p:txBody>
      </p:sp>
      <p:pic>
        <p:nvPicPr>
          <p:cNvPr id="96" name="Google Shape;96;p10"/>
          <p:cNvPicPr preferRelativeResize="0"/>
          <p:nvPr/>
        </p:nvPicPr>
        <p:blipFill rotWithShape="1">
          <a:blip r:embed="rId3">
            <a:alphaModFix/>
          </a:blip>
          <a:srcRect/>
          <a:stretch/>
        </p:blipFill>
        <p:spPr>
          <a:xfrm>
            <a:off x="11366500" y="6032500"/>
            <a:ext cx="609600" cy="609600"/>
          </a:xfrm>
          <a:prstGeom prst="rect">
            <a:avLst/>
          </a:prstGeom>
          <a:noFill/>
          <a:ln>
            <a:noFill/>
          </a:ln>
        </p:spPr>
      </p:pic>
      <p:pic>
        <p:nvPicPr>
          <p:cNvPr id="98" name="Google Shape;98;p10"/>
          <p:cNvPicPr preferRelativeResize="0"/>
          <p:nvPr/>
        </p:nvPicPr>
        <p:blipFill rotWithShape="1">
          <a:blip r:embed="rId4">
            <a:alphaModFix/>
          </a:blip>
          <a:srcRect/>
          <a:stretch/>
        </p:blipFill>
        <p:spPr>
          <a:xfrm>
            <a:off x="7627428" y="1246188"/>
            <a:ext cx="4335972" cy="372039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0"/>
          <p:cNvSpPr txBox="1">
            <a:spLocks noGrp="1"/>
          </p:cNvSpPr>
          <p:nvPr>
            <p:ph type="body" idx="1"/>
          </p:nvPr>
        </p:nvSpPr>
        <p:spPr>
          <a:xfrm>
            <a:off x="228600" y="598488"/>
            <a:ext cx="5041899" cy="647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None/>
            </a:pPr>
            <a:r>
              <a:rPr lang="en-GB" sz="3900">
                <a:latin typeface="Montserrat"/>
                <a:ea typeface="Montserrat"/>
                <a:cs typeface="Montserrat"/>
                <a:sym typeface="Montserrat"/>
              </a:rPr>
              <a:t>Why should I do it?</a:t>
            </a:r>
            <a:endParaRPr sz="3900">
              <a:latin typeface="Montserrat"/>
              <a:ea typeface="Montserrat"/>
              <a:cs typeface="Montserrat"/>
              <a:sym typeface="Montserrat"/>
            </a:endParaRPr>
          </a:p>
        </p:txBody>
      </p:sp>
      <p:sp>
        <p:nvSpPr>
          <p:cNvPr id="95" name="Google Shape;95;p10"/>
          <p:cNvSpPr txBox="1">
            <a:spLocks noGrp="1"/>
          </p:cNvSpPr>
          <p:nvPr>
            <p:ph type="body" idx="2"/>
          </p:nvPr>
        </p:nvSpPr>
        <p:spPr>
          <a:xfrm>
            <a:off x="416859" y="1739654"/>
            <a:ext cx="5679142" cy="3846512"/>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000"/>
              </a:spcBef>
              <a:spcAft>
                <a:spcPts val="0"/>
              </a:spcAft>
              <a:buNone/>
            </a:pPr>
            <a:r>
              <a:rPr lang="en-GB" sz="1800" dirty="0">
                <a:latin typeface="Montserrat" panose="020B0604020202020204" charset="0"/>
                <a:ea typeface="Montserrat Light"/>
                <a:cs typeface="Montserrat Light"/>
                <a:sym typeface="Montserrat Light"/>
              </a:rPr>
              <a:t>You will be able to have an added experience to your undergraduate studies at Liverpool Hope University, so there is a </a:t>
            </a:r>
            <a:r>
              <a:rPr lang="en-GB" sz="1800" b="1" dirty="0">
                <a:latin typeface="Montserrat" panose="020B0604020202020204" charset="0"/>
                <a:ea typeface="Montserrat"/>
                <a:cs typeface="Montserrat"/>
                <a:sym typeface="Montserrat"/>
              </a:rPr>
              <a:t>CV boost </a:t>
            </a:r>
            <a:r>
              <a:rPr lang="en-GB" sz="1800" dirty="0">
                <a:latin typeface="Montserrat" panose="020B0604020202020204" charset="0"/>
                <a:ea typeface="Montserrat Light"/>
                <a:cs typeface="Montserrat Light"/>
                <a:sym typeface="Montserrat Light"/>
              </a:rPr>
              <a:t>too! </a:t>
            </a:r>
            <a:endParaRPr sz="1800" dirty="0">
              <a:latin typeface="Montserrat" panose="020B0604020202020204" charset="0"/>
              <a:ea typeface="Montserrat Light"/>
              <a:cs typeface="Montserrat Light"/>
              <a:sym typeface="Montserrat Light"/>
            </a:endParaRPr>
          </a:p>
          <a:p>
            <a:pPr marL="0" lvl="0" indent="0" algn="just" rtl="0">
              <a:lnSpc>
                <a:spcPct val="115000"/>
              </a:lnSpc>
              <a:spcBef>
                <a:spcPts val="1000"/>
              </a:spcBef>
              <a:spcAft>
                <a:spcPts val="0"/>
              </a:spcAft>
              <a:buNone/>
            </a:pPr>
            <a:r>
              <a:rPr lang="en-GB" sz="1800" dirty="0">
                <a:latin typeface="Montserrat" panose="020B0604020202020204" charset="0"/>
                <a:ea typeface="Montserrat Light"/>
                <a:cs typeface="Montserrat Light"/>
                <a:sym typeface="Montserrat Light"/>
              </a:rPr>
              <a:t>You will also be well </a:t>
            </a:r>
            <a:r>
              <a:rPr lang="en-GB" sz="1800" b="1" dirty="0">
                <a:latin typeface="Montserrat" panose="020B0604020202020204" charset="0"/>
                <a:ea typeface="Montserrat Light"/>
                <a:cs typeface="Montserrat Light"/>
                <a:sym typeface="Montserrat Light"/>
              </a:rPr>
              <a:t>on your way to completing </a:t>
            </a:r>
            <a:r>
              <a:rPr lang="en-GB" sz="1800" dirty="0">
                <a:latin typeface="Montserrat" panose="020B0604020202020204" charset="0"/>
                <a:ea typeface="Montserrat Light"/>
                <a:cs typeface="Montserrat Light"/>
                <a:sym typeface="Montserrat Light"/>
              </a:rPr>
              <a:t>your </a:t>
            </a:r>
            <a:r>
              <a:rPr lang="en-GB" sz="1800" b="1" dirty="0">
                <a:latin typeface="Montserrat" panose="020B0604020202020204" charset="0"/>
                <a:ea typeface="Montserrat"/>
                <a:cs typeface="Montserrat"/>
                <a:sym typeface="Montserrat"/>
              </a:rPr>
              <a:t>SALA</a:t>
            </a:r>
            <a:r>
              <a:rPr lang="en-GB" sz="1800" dirty="0">
                <a:latin typeface="Montserrat" panose="020B0604020202020204" charset="0"/>
                <a:ea typeface="Montserrat Light"/>
                <a:cs typeface="Montserrat Light"/>
                <a:sym typeface="Montserrat Light"/>
              </a:rPr>
              <a:t>. </a:t>
            </a:r>
          </a:p>
          <a:p>
            <a:pPr marL="0" lvl="0" indent="0" algn="just" rtl="0">
              <a:lnSpc>
                <a:spcPct val="115000"/>
              </a:lnSpc>
              <a:spcBef>
                <a:spcPts val="1000"/>
              </a:spcBef>
              <a:spcAft>
                <a:spcPts val="0"/>
              </a:spcAft>
              <a:buNone/>
            </a:pPr>
            <a:r>
              <a:rPr lang="en-GB" sz="1800" dirty="0">
                <a:latin typeface="Montserrat" panose="020B0604020202020204" charset="0"/>
                <a:ea typeface="Montserrat Light"/>
                <a:cs typeface="Montserrat Light"/>
                <a:sym typeface="Montserrat Light"/>
              </a:rPr>
              <a:t>You may not change the world or have a huge lasting impact but </a:t>
            </a:r>
            <a:r>
              <a:rPr lang="en-GB" sz="1800" b="1" dirty="0">
                <a:latin typeface="Montserrat" panose="020B0604020202020204" charset="0"/>
                <a:ea typeface="Montserrat Light"/>
                <a:cs typeface="Montserrat Light"/>
                <a:sym typeface="Montserrat Light"/>
              </a:rPr>
              <a:t>you will be making a difference </a:t>
            </a:r>
            <a:r>
              <a:rPr lang="en-GB" sz="1800" dirty="0">
                <a:latin typeface="Montserrat" panose="020B0604020202020204" charset="0"/>
                <a:ea typeface="Montserrat Light"/>
                <a:cs typeface="Montserrat Light"/>
                <a:sym typeface="Montserrat Light"/>
              </a:rPr>
              <a:t>even in a small way to the people you interact with. </a:t>
            </a:r>
            <a:endParaRPr sz="1800" dirty="0">
              <a:latin typeface="Montserrat" panose="020B0604020202020204" charset="0"/>
              <a:ea typeface="Montserrat Light"/>
              <a:cs typeface="Montserrat Light"/>
              <a:sym typeface="Montserrat Light"/>
            </a:endParaRPr>
          </a:p>
        </p:txBody>
      </p:sp>
      <p:pic>
        <p:nvPicPr>
          <p:cNvPr id="96" name="Google Shape;96;p10"/>
          <p:cNvPicPr preferRelativeResize="0"/>
          <p:nvPr/>
        </p:nvPicPr>
        <p:blipFill rotWithShape="1">
          <a:blip r:embed="rId3">
            <a:alphaModFix/>
          </a:blip>
          <a:srcRect/>
          <a:stretch/>
        </p:blipFill>
        <p:spPr>
          <a:xfrm>
            <a:off x="11366500" y="6032500"/>
            <a:ext cx="609600" cy="609600"/>
          </a:xfrm>
          <a:prstGeom prst="rect">
            <a:avLst/>
          </a:prstGeom>
          <a:noFill/>
          <a:ln>
            <a:noFill/>
          </a:ln>
        </p:spPr>
      </p:pic>
      <p:pic>
        <p:nvPicPr>
          <p:cNvPr id="97" name="Google Shape;97;p10"/>
          <p:cNvPicPr preferRelativeResize="0"/>
          <p:nvPr/>
        </p:nvPicPr>
        <p:blipFill rotWithShape="1">
          <a:blip r:embed="rId4">
            <a:alphaModFix/>
          </a:blip>
          <a:srcRect/>
          <a:stretch/>
        </p:blipFill>
        <p:spPr>
          <a:xfrm>
            <a:off x="7052660" y="1246188"/>
            <a:ext cx="5006828" cy="4144598"/>
          </a:xfrm>
          <a:prstGeom prst="rect">
            <a:avLst/>
          </a:prstGeom>
          <a:noFill/>
          <a:ln>
            <a:noFill/>
          </a:ln>
        </p:spPr>
      </p:pic>
    </p:spTree>
    <p:extLst>
      <p:ext uri="{BB962C8B-B14F-4D97-AF65-F5344CB8AC3E}">
        <p14:creationId xmlns:p14="http://schemas.microsoft.com/office/powerpoint/2010/main" val="235009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2"/>
          <p:cNvSpPr txBox="1">
            <a:spLocks noGrp="1"/>
          </p:cNvSpPr>
          <p:nvPr>
            <p:ph type="body" idx="1"/>
          </p:nvPr>
        </p:nvSpPr>
        <p:spPr>
          <a:xfrm>
            <a:off x="228600" y="598488"/>
            <a:ext cx="4067175" cy="647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None/>
            </a:pPr>
            <a:r>
              <a:rPr lang="en-GB">
                <a:latin typeface="Montserrat"/>
                <a:ea typeface="Montserrat"/>
                <a:cs typeface="Montserrat"/>
                <a:sym typeface="Montserrat"/>
              </a:rPr>
              <a:t>Application</a:t>
            </a:r>
            <a:endParaRPr>
              <a:latin typeface="Montserrat"/>
              <a:ea typeface="Montserrat"/>
              <a:cs typeface="Montserrat"/>
              <a:sym typeface="Montserrat"/>
            </a:endParaRPr>
          </a:p>
        </p:txBody>
      </p:sp>
      <p:sp>
        <p:nvSpPr>
          <p:cNvPr id="104" name="Google Shape;104;p12"/>
          <p:cNvSpPr txBox="1"/>
          <p:nvPr/>
        </p:nvSpPr>
        <p:spPr>
          <a:xfrm>
            <a:off x="228600" y="1828800"/>
            <a:ext cx="6146321" cy="3278038"/>
          </a:xfrm>
          <a:prstGeom prst="rect">
            <a:avLst/>
          </a:prstGeom>
          <a:noFill/>
          <a:ln>
            <a:noFill/>
          </a:ln>
        </p:spPr>
        <p:txBody>
          <a:bodyPr spcFirstLastPara="1" wrap="square" lIns="91425" tIns="45700" rIns="91425" bIns="45700" anchor="t" anchorCtr="0">
            <a:normAutofit/>
          </a:bodyPr>
          <a:lstStyle/>
          <a:p>
            <a:pPr marL="0" marR="0" lvl="0" indent="0" rtl="0">
              <a:lnSpc>
                <a:spcPct val="115000"/>
              </a:lnSpc>
              <a:spcBef>
                <a:spcPts val="1000"/>
              </a:spcBef>
              <a:spcAft>
                <a:spcPts val="0"/>
              </a:spcAft>
              <a:buNone/>
            </a:pPr>
            <a:r>
              <a:rPr lang="en-GB" sz="1800" dirty="0">
                <a:solidFill>
                  <a:schemeClr val="dk1"/>
                </a:solidFill>
                <a:latin typeface="Montserrat" panose="020B0604020202020204" charset="0"/>
                <a:ea typeface="Montserrat Light"/>
                <a:cs typeface="Montserrat Light"/>
                <a:sym typeface="Montserrat Light"/>
              </a:rPr>
              <a:t>If following on from today’s talk, you would like to apply for </a:t>
            </a:r>
            <a:r>
              <a:rPr lang="en-GB" sz="1800" b="1" dirty="0">
                <a:solidFill>
                  <a:schemeClr val="dk1"/>
                </a:solidFill>
                <a:latin typeface="Montserrat" panose="020B0604020202020204" charset="0"/>
                <a:ea typeface="Montserrat"/>
                <a:cs typeface="Montserrat"/>
                <a:sym typeface="Montserrat"/>
              </a:rPr>
              <a:t>Global Hope 2025</a:t>
            </a:r>
            <a:r>
              <a:rPr lang="en-GB" sz="1800" dirty="0">
                <a:solidFill>
                  <a:schemeClr val="dk1"/>
                </a:solidFill>
                <a:latin typeface="Montserrat" panose="020B0604020202020204" charset="0"/>
                <a:ea typeface="Montserrat Light"/>
                <a:cs typeface="Montserrat Light"/>
                <a:sym typeface="Montserrat Light"/>
              </a:rPr>
              <a:t>, please email </a:t>
            </a:r>
            <a:r>
              <a:rPr lang="en-GB" sz="1800" b="1" u="sng" dirty="0">
                <a:solidFill>
                  <a:schemeClr val="hlink"/>
                </a:solidFill>
                <a:latin typeface="Montserrat" panose="020B0604020202020204" charset="0"/>
                <a:ea typeface="Montserrat"/>
                <a:cs typeface="Montserrat"/>
                <a:sym typeface="Montserrat"/>
                <a:hlinkClick r:id="rId3"/>
              </a:rPr>
              <a:t>globalhope@hope.ac.uk</a:t>
            </a:r>
            <a:r>
              <a:rPr lang="en-GB" sz="1800" dirty="0">
                <a:solidFill>
                  <a:schemeClr val="dk1"/>
                </a:solidFill>
                <a:latin typeface="Montserrat" panose="020B0604020202020204" charset="0"/>
                <a:ea typeface="Montserrat Light"/>
                <a:cs typeface="Montserrat Light"/>
                <a:sym typeface="Montserrat Light"/>
              </a:rPr>
              <a:t> and we will send you an application form!</a:t>
            </a:r>
          </a:p>
          <a:p>
            <a:pPr marL="0" marR="0" lvl="0" indent="0" rtl="0">
              <a:lnSpc>
                <a:spcPct val="115000"/>
              </a:lnSpc>
              <a:spcBef>
                <a:spcPts val="1000"/>
              </a:spcBef>
              <a:spcAft>
                <a:spcPts val="0"/>
              </a:spcAft>
              <a:buNone/>
            </a:pPr>
            <a:r>
              <a:rPr lang="en-GB" sz="1800" dirty="0">
                <a:solidFill>
                  <a:schemeClr val="dk1"/>
                </a:solidFill>
                <a:latin typeface="Montserrat" panose="020B0604020202020204" charset="0"/>
                <a:ea typeface="Montserrat Light"/>
                <a:cs typeface="Montserrat Light"/>
                <a:sym typeface="Montserrat Light"/>
              </a:rPr>
              <a:t>Please return it to us by the </a:t>
            </a:r>
            <a:r>
              <a:rPr lang="en-GB" sz="1800" b="1" i="1" dirty="0">
                <a:solidFill>
                  <a:schemeClr val="dk1"/>
                </a:solidFill>
                <a:latin typeface="Montserrat" panose="020B0604020202020204" charset="0"/>
                <a:ea typeface="Montserrat Light"/>
                <a:cs typeface="Montserrat Light"/>
                <a:sym typeface="Montserrat Light"/>
              </a:rPr>
              <a:t>31</a:t>
            </a:r>
            <a:r>
              <a:rPr lang="en-GB" sz="1800" b="1" i="1" baseline="30000" dirty="0">
                <a:solidFill>
                  <a:schemeClr val="dk1"/>
                </a:solidFill>
                <a:latin typeface="Montserrat" panose="020B0604020202020204" charset="0"/>
                <a:ea typeface="Montserrat Light"/>
                <a:cs typeface="Montserrat Light"/>
                <a:sym typeface="Montserrat Light"/>
              </a:rPr>
              <a:t>st</a:t>
            </a:r>
            <a:r>
              <a:rPr lang="en-GB" sz="1800" b="1" i="1" dirty="0">
                <a:solidFill>
                  <a:schemeClr val="dk1"/>
                </a:solidFill>
                <a:latin typeface="Montserrat" panose="020B0604020202020204" charset="0"/>
                <a:ea typeface="Montserrat Light"/>
                <a:cs typeface="Montserrat Light"/>
                <a:sym typeface="Montserrat Light"/>
              </a:rPr>
              <a:t> May 2024</a:t>
            </a:r>
            <a:r>
              <a:rPr lang="en-GB" sz="1800" dirty="0">
                <a:solidFill>
                  <a:schemeClr val="dk1"/>
                </a:solidFill>
                <a:latin typeface="Montserrat" panose="020B0604020202020204" charset="0"/>
                <a:ea typeface="Montserrat Light"/>
                <a:cs typeface="Montserrat Light"/>
                <a:sym typeface="Montserrat Light"/>
              </a:rPr>
              <a:t>.</a:t>
            </a:r>
            <a:endParaRPr sz="1800" dirty="0">
              <a:solidFill>
                <a:schemeClr val="dk1"/>
              </a:solidFill>
              <a:latin typeface="Montserrat" panose="020B0604020202020204" charset="0"/>
              <a:ea typeface="Montserrat Light"/>
              <a:cs typeface="Montserrat Light"/>
              <a:sym typeface="Montserrat Light"/>
            </a:endParaRPr>
          </a:p>
          <a:p>
            <a:pPr marL="0" marR="0" lvl="0" indent="0" rtl="0">
              <a:lnSpc>
                <a:spcPct val="115000"/>
              </a:lnSpc>
              <a:spcBef>
                <a:spcPts val="1000"/>
              </a:spcBef>
              <a:spcAft>
                <a:spcPts val="0"/>
              </a:spcAft>
              <a:buNone/>
            </a:pPr>
            <a:r>
              <a:rPr lang="en-GB" sz="1800" dirty="0">
                <a:solidFill>
                  <a:schemeClr val="dk1"/>
                </a:solidFill>
                <a:latin typeface="Montserrat" panose="020B0604020202020204" charset="0"/>
                <a:ea typeface="Montserrat Light"/>
                <a:cs typeface="Montserrat Light"/>
                <a:sym typeface="Montserrat Light"/>
              </a:rPr>
              <a:t>Please email us if you would like any further information!</a:t>
            </a:r>
            <a:endParaRPr sz="1800" dirty="0">
              <a:solidFill>
                <a:schemeClr val="dk1"/>
              </a:solidFill>
              <a:latin typeface="Montserrat" panose="020B0604020202020204" charset="0"/>
              <a:ea typeface="Montserrat Light"/>
              <a:cs typeface="Montserrat Light"/>
              <a:sym typeface="Montserrat Light"/>
            </a:endParaRPr>
          </a:p>
        </p:txBody>
      </p:sp>
      <p:pic>
        <p:nvPicPr>
          <p:cNvPr id="105" name="Google Shape;105;p12"/>
          <p:cNvPicPr preferRelativeResize="0"/>
          <p:nvPr/>
        </p:nvPicPr>
        <p:blipFill rotWithShape="1">
          <a:blip r:embed="rId4">
            <a:alphaModFix/>
          </a:blip>
          <a:srcRect/>
          <a:stretch/>
        </p:blipFill>
        <p:spPr>
          <a:xfrm>
            <a:off x="11366500" y="6032500"/>
            <a:ext cx="609600" cy="609600"/>
          </a:xfrm>
          <a:prstGeom prst="rect">
            <a:avLst/>
          </a:prstGeom>
          <a:noFill/>
          <a:ln>
            <a:noFill/>
          </a:ln>
        </p:spPr>
      </p:pic>
      <p:pic>
        <p:nvPicPr>
          <p:cNvPr id="13316" name="Picture 4" descr="Free application job work vector">
            <a:extLst>
              <a:ext uri="{FF2B5EF4-FFF2-40B4-BE49-F238E27FC236}">
                <a16:creationId xmlns:a16="http://schemas.microsoft.com/office/drawing/2014/main" id="{153AD01C-64E8-47AC-BA8D-C9670DF37D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5188" y="1516675"/>
            <a:ext cx="4941921" cy="29074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1"/>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2"/>
          <p:cNvSpPr txBox="1">
            <a:spLocks noGrp="1"/>
          </p:cNvSpPr>
          <p:nvPr>
            <p:ph type="body" idx="1"/>
          </p:nvPr>
        </p:nvSpPr>
        <p:spPr>
          <a:xfrm>
            <a:off x="228600" y="598488"/>
            <a:ext cx="4774721" cy="647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None/>
            </a:pPr>
            <a:r>
              <a:rPr lang="en-GB" dirty="0">
                <a:latin typeface="Montserrat"/>
                <a:ea typeface="Montserrat"/>
                <a:cs typeface="Montserrat"/>
                <a:sym typeface="Montserrat"/>
              </a:rPr>
              <a:t>Any questions?</a:t>
            </a:r>
            <a:endParaRPr dirty="0">
              <a:latin typeface="Montserrat"/>
              <a:ea typeface="Montserrat"/>
              <a:cs typeface="Montserrat"/>
              <a:sym typeface="Montserrat"/>
            </a:endParaRPr>
          </a:p>
        </p:txBody>
      </p:sp>
      <p:sp>
        <p:nvSpPr>
          <p:cNvPr id="104" name="Google Shape;104;p12"/>
          <p:cNvSpPr txBox="1"/>
          <p:nvPr/>
        </p:nvSpPr>
        <p:spPr>
          <a:xfrm rot="566130">
            <a:off x="-3480040" y="1922115"/>
            <a:ext cx="6374921" cy="3357251"/>
          </a:xfrm>
          <a:prstGeom prst="rect">
            <a:avLst/>
          </a:prstGeom>
          <a:noFill/>
          <a:ln>
            <a:noFill/>
          </a:ln>
        </p:spPr>
        <p:txBody>
          <a:bodyPr spcFirstLastPara="1" wrap="square" lIns="91425" tIns="45700" rIns="91425" bIns="45700" anchor="t" anchorCtr="0">
            <a:normAutofit/>
          </a:bodyPr>
          <a:lstStyle/>
          <a:p>
            <a:pPr marL="0" marR="0" lvl="0" indent="0" algn="just" rtl="0">
              <a:lnSpc>
                <a:spcPct val="115000"/>
              </a:lnSpc>
              <a:spcBef>
                <a:spcPts val="1000"/>
              </a:spcBef>
              <a:spcAft>
                <a:spcPts val="0"/>
              </a:spcAft>
              <a:buNone/>
            </a:pPr>
            <a:endParaRPr sz="1800" dirty="0">
              <a:solidFill>
                <a:schemeClr val="dk1"/>
              </a:solidFill>
              <a:latin typeface="Montserrat" panose="020B0604020202020204" charset="0"/>
              <a:ea typeface="Montserrat Light"/>
              <a:cs typeface="Montserrat Light"/>
              <a:sym typeface="Montserrat Light"/>
            </a:endParaRPr>
          </a:p>
        </p:txBody>
      </p:sp>
      <p:pic>
        <p:nvPicPr>
          <p:cNvPr id="105" name="Google Shape;105;p12"/>
          <p:cNvPicPr preferRelativeResize="0"/>
          <p:nvPr/>
        </p:nvPicPr>
        <p:blipFill rotWithShape="1">
          <a:blip r:embed="rId3">
            <a:alphaModFix/>
          </a:blip>
          <a:srcRect/>
          <a:stretch/>
        </p:blipFill>
        <p:spPr>
          <a:xfrm>
            <a:off x="11366500" y="6032500"/>
            <a:ext cx="609600" cy="609600"/>
          </a:xfrm>
          <a:prstGeom prst="rect">
            <a:avLst/>
          </a:prstGeom>
          <a:noFill/>
          <a:ln>
            <a:noFill/>
          </a:ln>
        </p:spPr>
      </p:pic>
      <p:pic>
        <p:nvPicPr>
          <p:cNvPr id="14338" name="Picture 2" descr="https://media.istockphoto.com/id/1398132096/vector/question-mark-icon.jpg?b=1&amp;s=170667a&amp;w=0&amp;k=20&amp;c=lb6cemF7fPFEV-D-x2viYnmmViMf-2BeCG7fQDFy3_4=">
            <a:extLst>
              <a:ext uri="{FF2B5EF4-FFF2-40B4-BE49-F238E27FC236}">
                <a16:creationId xmlns:a16="http://schemas.microsoft.com/office/drawing/2014/main" id="{C1F2229B-B8E7-456D-8F99-052E4B0E4B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66130">
            <a:off x="634760" y="1447801"/>
            <a:ext cx="39624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media.istockphoto.com/id/1398132096/vector/question-mark-icon.jpg?b=1&amp;s=170667a&amp;w=0&amp;k=20&amp;c=lb6cemF7fPFEV-D-x2viYnmmViMf-2BeCG7fQDFy3_4=">
            <a:extLst>
              <a:ext uri="{FF2B5EF4-FFF2-40B4-BE49-F238E27FC236}">
                <a16:creationId xmlns:a16="http://schemas.microsoft.com/office/drawing/2014/main" id="{1628E682-6796-4D90-9748-8F118391C4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7708" y="1279798"/>
            <a:ext cx="4428392" cy="4428392"/>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s://media.istockphoto.com/id/1398132096/vector/question-mark-icon.jpg?b=1&amp;s=170667a&amp;w=0&amp;k=20&amp;c=lb6cemF7fPFEV-D-x2viYnmmViMf-2BeCG7fQDFy3_4=">
            <a:extLst>
              <a:ext uri="{FF2B5EF4-FFF2-40B4-BE49-F238E27FC236}">
                <a16:creationId xmlns:a16="http://schemas.microsoft.com/office/drawing/2014/main" id="{102058D9-C5A1-4FFD-A020-FEAB56AA55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49514">
            <a:off x="4081570" y="1354489"/>
            <a:ext cx="4183199" cy="4183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61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1"/>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3"/>
          <p:cNvSpPr/>
          <p:nvPr/>
        </p:nvSpPr>
        <p:spPr>
          <a:xfrm>
            <a:off x="0" y="524108"/>
            <a:ext cx="5631366" cy="903249"/>
          </a:xfrm>
          <a:prstGeom prst="rect">
            <a:avLst/>
          </a:prstGeom>
          <a:solidFill>
            <a:srgbClr val="33CCC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4400">
                <a:solidFill>
                  <a:schemeClr val="lt1"/>
                </a:solidFill>
                <a:latin typeface="Montserrat"/>
                <a:ea typeface="Montserrat"/>
                <a:cs typeface="Montserrat"/>
                <a:sym typeface="Montserrat"/>
              </a:rPr>
              <a:t>Thank you!</a:t>
            </a:r>
            <a:endParaRPr>
              <a:latin typeface="Montserrat"/>
              <a:ea typeface="Montserrat"/>
              <a:cs typeface="Montserrat"/>
              <a:sym typeface="Montserrat"/>
            </a:endParaRPr>
          </a:p>
        </p:txBody>
      </p:sp>
      <p:sp>
        <p:nvSpPr>
          <p:cNvPr id="112" name="Google Shape;112;p13"/>
          <p:cNvSpPr txBox="1"/>
          <p:nvPr/>
        </p:nvSpPr>
        <p:spPr>
          <a:xfrm>
            <a:off x="223025" y="1605775"/>
            <a:ext cx="6289200" cy="3242386"/>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endParaRPr lang="en-GB" sz="2300" dirty="0">
              <a:solidFill>
                <a:schemeClr val="dk1"/>
              </a:solidFill>
              <a:latin typeface="Montserrat Light"/>
              <a:ea typeface="Montserrat Light"/>
              <a:cs typeface="Montserrat Light"/>
              <a:sym typeface="Montserrat Light"/>
            </a:endParaRPr>
          </a:p>
          <a:p>
            <a:pPr marL="0" marR="0" lvl="0" indent="0" algn="just" rtl="0">
              <a:lnSpc>
                <a:spcPct val="115000"/>
              </a:lnSpc>
              <a:spcBef>
                <a:spcPts val="0"/>
              </a:spcBef>
              <a:spcAft>
                <a:spcPts val="0"/>
              </a:spcAft>
              <a:buNone/>
            </a:pPr>
            <a:r>
              <a:rPr lang="en-GB" sz="2300" dirty="0">
                <a:solidFill>
                  <a:schemeClr val="dk1"/>
                </a:solidFill>
                <a:latin typeface="Montserrat Light"/>
                <a:ea typeface="Montserrat Light"/>
                <a:cs typeface="Montserrat Light"/>
                <a:sym typeface="Montserrat Light"/>
              </a:rPr>
              <a:t>Thank you for attending this Intro talk about Global Hope. </a:t>
            </a:r>
          </a:p>
          <a:p>
            <a:pPr marL="0" marR="0" lvl="0" indent="0" algn="just" rtl="0">
              <a:lnSpc>
                <a:spcPct val="115000"/>
              </a:lnSpc>
              <a:spcBef>
                <a:spcPts val="0"/>
              </a:spcBef>
              <a:spcAft>
                <a:spcPts val="0"/>
              </a:spcAft>
              <a:buNone/>
            </a:pPr>
            <a:endParaRPr lang="en-GB" sz="2300" dirty="0">
              <a:solidFill>
                <a:schemeClr val="dk1"/>
              </a:solidFill>
              <a:latin typeface="Montserrat Light"/>
              <a:ea typeface="Montserrat Light"/>
              <a:cs typeface="Montserrat Light"/>
              <a:sym typeface="Montserrat Light"/>
            </a:endParaRPr>
          </a:p>
          <a:p>
            <a:pPr marL="0" marR="0" lvl="0" indent="0" algn="just" rtl="0">
              <a:lnSpc>
                <a:spcPct val="115000"/>
              </a:lnSpc>
              <a:spcBef>
                <a:spcPts val="0"/>
              </a:spcBef>
              <a:spcAft>
                <a:spcPts val="0"/>
              </a:spcAft>
              <a:buNone/>
            </a:pPr>
            <a:r>
              <a:rPr lang="en-GB" sz="2300" dirty="0">
                <a:solidFill>
                  <a:schemeClr val="dk1"/>
                </a:solidFill>
                <a:latin typeface="Montserrat Light"/>
                <a:ea typeface="Montserrat Light"/>
                <a:cs typeface="Montserrat Light"/>
                <a:sym typeface="Montserrat Light"/>
              </a:rPr>
              <a:t>If you would like any more information following the session, then again please email </a:t>
            </a:r>
            <a:r>
              <a:rPr lang="en-GB" sz="2300" b="1" u="sng" dirty="0">
                <a:solidFill>
                  <a:schemeClr val="dk1"/>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globalhope@hope.ac.uk</a:t>
            </a:r>
            <a:r>
              <a:rPr lang="en-GB" sz="2300" b="1" dirty="0">
                <a:solidFill>
                  <a:schemeClr val="dk1"/>
                </a:solidFill>
                <a:latin typeface="Montserrat"/>
                <a:ea typeface="Montserrat"/>
                <a:cs typeface="Montserrat"/>
                <a:sym typeface="Montserrat"/>
              </a:rPr>
              <a:t> </a:t>
            </a:r>
            <a:endParaRPr sz="1300" b="1" dirty="0">
              <a:latin typeface="Montserrat"/>
              <a:ea typeface="Montserrat"/>
              <a:cs typeface="Montserrat"/>
              <a:sym typeface="Montserrat"/>
            </a:endParaRPr>
          </a:p>
          <a:p>
            <a:pPr marL="0" marR="0" lvl="0" indent="0" algn="just" rtl="0">
              <a:lnSpc>
                <a:spcPct val="115000"/>
              </a:lnSpc>
              <a:spcBef>
                <a:spcPts val="0"/>
              </a:spcBef>
              <a:spcAft>
                <a:spcPts val="0"/>
              </a:spcAft>
              <a:buNone/>
            </a:pPr>
            <a:r>
              <a:rPr lang="en-GB" sz="1700" dirty="0">
                <a:solidFill>
                  <a:schemeClr val="dk1"/>
                </a:solidFill>
                <a:latin typeface="Calibri"/>
                <a:ea typeface="Calibri"/>
                <a:cs typeface="Calibri"/>
                <a:sym typeface="Calibri"/>
              </a:rPr>
              <a:t> </a:t>
            </a:r>
            <a:endParaRPr sz="1300" dirty="0"/>
          </a:p>
        </p:txBody>
      </p:sp>
      <p:pic>
        <p:nvPicPr>
          <p:cNvPr id="15362" name="Picture 2" descr="Free cartoon monster flower wallpaper vector">
            <a:extLst>
              <a:ext uri="{FF2B5EF4-FFF2-40B4-BE49-F238E27FC236}">
                <a16:creationId xmlns:a16="http://schemas.microsoft.com/office/drawing/2014/main" id="{3C31EE26-431A-4155-8714-95FBF9D5B6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6355" y="311988"/>
            <a:ext cx="4612256" cy="51247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3"/>
          <p:cNvSpPr/>
          <p:nvPr/>
        </p:nvSpPr>
        <p:spPr>
          <a:xfrm>
            <a:off x="0" y="524108"/>
            <a:ext cx="6096000" cy="903249"/>
          </a:xfrm>
          <a:prstGeom prst="rect">
            <a:avLst/>
          </a:prstGeom>
          <a:solidFill>
            <a:srgbClr val="33CCC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4400" dirty="0">
                <a:solidFill>
                  <a:schemeClr val="lt1"/>
                </a:solidFill>
                <a:latin typeface="Montserrat"/>
                <a:ea typeface="Montserrat"/>
                <a:cs typeface="Montserrat"/>
                <a:sym typeface="Montserrat"/>
              </a:rPr>
              <a:t>Acknowledgement!</a:t>
            </a:r>
            <a:endParaRPr dirty="0">
              <a:latin typeface="Montserrat"/>
              <a:ea typeface="Montserrat"/>
              <a:cs typeface="Montserrat"/>
              <a:sym typeface="Montserrat"/>
            </a:endParaRPr>
          </a:p>
        </p:txBody>
      </p:sp>
      <p:sp>
        <p:nvSpPr>
          <p:cNvPr id="112" name="Google Shape;112;p13"/>
          <p:cNvSpPr txBox="1"/>
          <p:nvPr/>
        </p:nvSpPr>
        <p:spPr>
          <a:xfrm>
            <a:off x="430305" y="1667435"/>
            <a:ext cx="4736917" cy="3366266"/>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endParaRPr lang="en-GB" sz="2300" dirty="0">
              <a:solidFill>
                <a:schemeClr val="dk1"/>
              </a:solidFill>
              <a:latin typeface="Montserrat Light"/>
              <a:ea typeface="Montserrat Light"/>
              <a:cs typeface="Montserrat Light"/>
              <a:sym typeface="Montserrat Light"/>
            </a:endParaRPr>
          </a:p>
          <a:p>
            <a:pPr marL="0" marR="0" lvl="0" indent="0" algn="just" rtl="0">
              <a:lnSpc>
                <a:spcPct val="115000"/>
              </a:lnSpc>
              <a:spcBef>
                <a:spcPts val="0"/>
              </a:spcBef>
              <a:spcAft>
                <a:spcPts val="0"/>
              </a:spcAft>
              <a:buNone/>
            </a:pPr>
            <a:r>
              <a:rPr lang="en-GB" sz="1800" dirty="0">
                <a:solidFill>
                  <a:schemeClr val="dk1"/>
                </a:solidFill>
                <a:latin typeface="Montserrat" panose="020B0604020202020204" charset="0"/>
                <a:ea typeface="Montserrat"/>
                <a:cs typeface="Montserrat"/>
                <a:sym typeface="Montserrat Light"/>
              </a:rPr>
              <a:t>All graphics are taken from </a:t>
            </a:r>
            <a:r>
              <a:rPr lang="en-GB" sz="1800" dirty="0">
                <a:solidFill>
                  <a:schemeClr val="dk1"/>
                </a:solidFill>
                <a:latin typeface="Montserrat" panose="020B0604020202020204" charset="0"/>
                <a:ea typeface="Montserrat"/>
                <a:cs typeface="Calibri"/>
                <a:sym typeface="Calibri"/>
              </a:rPr>
              <a:t>f</a:t>
            </a:r>
            <a:r>
              <a:rPr lang="en-GB" sz="1800" dirty="0">
                <a:solidFill>
                  <a:schemeClr val="dk1"/>
                </a:solidFill>
                <a:latin typeface="Montserrat" panose="020B0604020202020204" charset="0"/>
                <a:ea typeface="Calibri"/>
                <a:cs typeface="Calibri"/>
                <a:sym typeface="Calibri"/>
              </a:rPr>
              <a:t>ree vector graphics at pixabay.com</a:t>
            </a:r>
          </a:p>
          <a:p>
            <a:pPr marL="0" marR="0" lvl="0" indent="0" algn="just" rtl="0">
              <a:lnSpc>
                <a:spcPct val="115000"/>
              </a:lnSpc>
              <a:spcBef>
                <a:spcPts val="0"/>
              </a:spcBef>
              <a:spcAft>
                <a:spcPts val="0"/>
              </a:spcAft>
              <a:buNone/>
            </a:pPr>
            <a:endParaRPr lang="en-GB" sz="1800" dirty="0">
              <a:solidFill>
                <a:schemeClr val="dk1"/>
              </a:solidFill>
              <a:latin typeface="Montserrat" panose="020B0604020202020204" charset="0"/>
              <a:ea typeface="Calibri"/>
              <a:cs typeface="Calibri"/>
              <a:sym typeface="Calibri"/>
            </a:endParaRPr>
          </a:p>
          <a:p>
            <a:pPr marL="0" marR="0" lvl="0" indent="0" algn="just" rtl="0">
              <a:lnSpc>
                <a:spcPct val="115000"/>
              </a:lnSpc>
              <a:spcBef>
                <a:spcPts val="0"/>
              </a:spcBef>
              <a:spcAft>
                <a:spcPts val="0"/>
              </a:spcAft>
              <a:buNone/>
            </a:pPr>
            <a:r>
              <a:rPr lang="en-GB" sz="1800" dirty="0">
                <a:solidFill>
                  <a:schemeClr val="dk1"/>
                </a:solidFill>
                <a:latin typeface="Montserrat" panose="020B0604020202020204" charset="0"/>
                <a:cs typeface="Calibri"/>
                <a:sym typeface="Calibri"/>
              </a:rPr>
              <a:t>All images were shared by previous Global Hope participants</a:t>
            </a:r>
          </a:p>
          <a:p>
            <a:pPr marL="0" marR="0" lvl="0" indent="0" algn="just" rtl="0">
              <a:lnSpc>
                <a:spcPct val="115000"/>
              </a:lnSpc>
              <a:spcBef>
                <a:spcPts val="0"/>
              </a:spcBef>
              <a:spcAft>
                <a:spcPts val="0"/>
              </a:spcAft>
              <a:buNone/>
            </a:pPr>
            <a:endParaRPr lang="en-GB" sz="1800" dirty="0">
              <a:solidFill>
                <a:schemeClr val="dk1"/>
              </a:solidFill>
              <a:latin typeface="Montserrat" panose="020B0604020202020204" charset="0"/>
              <a:cs typeface="Calibri"/>
              <a:sym typeface="Calibri"/>
            </a:endParaRPr>
          </a:p>
          <a:p>
            <a:pPr marL="0" marR="0" lvl="0" indent="0" algn="just" rtl="0">
              <a:lnSpc>
                <a:spcPct val="115000"/>
              </a:lnSpc>
              <a:spcBef>
                <a:spcPts val="0"/>
              </a:spcBef>
              <a:spcAft>
                <a:spcPts val="0"/>
              </a:spcAft>
              <a:buNone/>
            </a:pPr>
            <a:r>
              <a:rPr lang="en-GB" sz="1800" dirty="0">
                <a:solidFill>
                  <a:schemeClr val="dk1"/>
                </a:solidFill>
                <a:latin typeface="Montserrat" panose="020B0604020202020204" charset="0"/>
                <a:cs typeface="Calibri"/>
                <a:sym typeface="Calibri"/>
              </a:rPr>
              <a:t>Thank you to those contributing to pixabay and to past Global Hope Participants.</a:t>
            </a:r>
            <a:endParaRPr sz="1800" dirty="0">
              <a:latin typeface="Montserrat" panose="020B0604020202020204" charset="0"/>
            </a:endParaRPr>
          </a:p>
        </p:txBody>
      </p:sp>
      <p:pic>
        <p:nvPicPr>
          <p:cNvPr id="23554" name="Picture 2" descr="Free Sun Laugh photo and picture">
            <a:extLst>
              <a:ext uri="{FF2B5EF4-FFF2-40B4-BE49-F238E27FC236}">
                <a16:creationId xmlns:a16="http://schemas.microsoft.com/office/drawing/2014/main" id="{2A27BA53-5EFC-4CD9-A841-80D20F9738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3506" y="3916293"/>
            <a:ext cx="3460359" cy="1711256"/>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Free thank you letters thank you very much illustration">
            <a:extLst>
              <a:ext uri="{FF2B5EF4-FFF2-40B4-BE49-F238E27FC236}">
                <a16:creationId xmlns:a16="http://schemas.microsoft.com/office/drawing/2014/main" id="{4FE03017-3CCA-456E-9BD7-750ABA9B29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3506" y="1366334"/>
            <a:ext cx="3446077" cy="1854958"/>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Free Social Social Network illustration and picture">
            <a:extLst>
              <a:ext uri="{FF2B5EF4-FFF2-40B4-BE49-F238E27FC236}">
                <a16:creationId xmlns:a16="http://schemas.microsoft.com/office/drawing/2014/main" id="{3E6D4F16-E502-4FED-B36B-C80049FE3B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1364" y="2293813"/>
            <a:ext cx="3048000" cy="236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355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
        <p:cNvGrpSpPr/>
        <p:nvPr/>
      </p:nvGrpSpPr>
      <p:grpSpPr>
        <a:xfrm>
          <a:off x="0" y="0"/>
          <a:ext cx="0" cy="0"/>
          <a:chOff x="0" y="0"/>
          <a:chExt cx="0" cy="0"/>
        </a:xfrm>
      </p:grpSpPr>
      <p:sp>
        <p:nvSpPr>
          <p:cNvPr id="33" name="Google Shape;33;p2"/>
          <p:cNvSpPr txBox="1">
            <a:spLocks noGrp="1"/>
          </p:cNvSpPr>
          <p:nvPr>
            <p:ph type="body" idx="1"/>
          </p:nvPr>
        </p:nvSpPr>
        <p:spPr>
          <a:xfrm>
            <a:off x="0" y="598488"/>
            <a:ext cx="5265683" cy="647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000"/>
              <a:buNone/>
            </a:pPr>
            <a:r>
              <a:rPr lang="en-GB" sz="3600">
                <a:latin typeface="Montserrat Medium"/>
                <a:ea typeface="Montserrat Medium"/>
                <a:cs typeface="Montserrat Medium"/>
                <a:sym typeface="Montserrat Medium"/>
              </a:rPr>
              <a:t>What is Global Hope? </a:t>
            </a:r>
            <a:endParaRPr sz="4000">
              <a:latin typeface="Montserrat Medium"/>
              <a:ea typeface="Montserrat Medium"/>
              <a:cs typeface="Montserrat Medium"/>
              <a:sym typeface="Montserrat Medium"/>
            </a:endParaRPr>
          </a:p>
        </p:txBody>
      </p:sp>
      <p:sp>
        <p:nvSpPr>
          <p:cNvPr id="34" name="Google Shape;34;p2"/>
          <p:cNvSpPr txBox="1"/>
          <p:nvPr/>
        </p:nvSpPr>
        <p:spPr>
          <a:xfrm>
            <a:off x="106425" y="1391800"/>
            <a:ext cx="5159258" cy="3323946"/>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endParaRPr sz="1800" dirty="0">
              <a:solidFill>
                <a:schemeClr val="dk1"/>
              </a:solidFill>
              <a:latin typeface="Montserrat Light"/>
              <a:ea typeface="Montserrat Light"/>
              <a:cs typeface="Montserrat Light"/>
              <a:sym typeface="Montserrat Light"/>
            </a:endParaRPr>
          </a:p>
          <a:p>
            <a:pPr marL="0" marR="0" lvl="0" indent="0" rtl="0">
              <a:lnSpc>
                <a:spcPct val="115000"/>
              </a:lnSpc>
              <a:spcBef>
                <a:spcPts val="0"/>
              </a:spcBef>
              <a:spcAft>
                <a:spcPts val="0"/>
              </a:spcAft>
              <a:buNone/>
            </a:pPr>
            <a:endParaRPr lang="en-GB" sz="1800" b="1" dirty="0">
              <a:solidFill>
                <a:schemeClr val="dk1"/>
              </a:solidFill>
              <a:latin typeface="Montserrat"/>
              <a:ea typeface="Montserrat"/>
              <a:cs typeface="Montserrat"/>
              <a:sym typeface="Montserrat"/>
            </a:endParaRPr>
          </a:p>
          <a:p>
            <a:pPr marL="0" marR="0" lvl="0" indent="0" rtl="0">
              <a:lnSpc>
                <a:spcPct val="115000"/>
              </a:lnSpc>
              <a:spcBef>
                <a:spcPts val="0"/>
              </a:spcBef>
              <a:spcAft>
                <a:spcPts val="0"/>
              </a:spcAft>
              <a:buNone/>
            </a:pPr>
            <a:r>
              <a:rPr lang="en-GB" sz="1800" b="1" dirty="0">
                <a:solidFill>
                  <a:schemeClr val="dk1"/>
                </a:solidFill>
                <a:latin typeface="Montserrat" panose="020B0604020202020204" charset="0"/>
                <a:ea typeface="Montserrat"/>
                <a:cs typeface="Montserrat"/>
                <a:sym typeface="Montserrat"/>
              </a:rPr>
              <a:t>All Global Hope projects are based around millennium development and social justice.</a:t>
            </a:r>
            <a:endParaRPr lang="en-GB" sz="1800" dirty="0">
              <a:solidFill>
                <a:schemeClr val="dk1"/>
              </a:solidFill>
              <a:latin typeface="Montserrat" panose="020B0604020202020204" charset="0"/>
              <a:ea typeface="Montserrat Light"/>
              <a:cs typeface="Montserrat Light"/>
              <a:sym typeface="Montserrat Light"/>
            </a:endParaRPr>
          </a:p>
          <a:p>
            <a:pPr marL="0" marR="0" lvl="0" indent="0" rtl="0">
              <a:lnSpc>
                <a:spcPct val="115000"/>
              </a:lnSpc>
              <a:spcBef>
                <a:spcPts val="0"/>
              </a:spcBef>
              <a:spcAft>
                <a:spcPts val="0"/>
              </a:spcAft>
              <a:buNone/>
            </a:pPr>
            <a:endParaRPr lang="en-GB" sz="1800" dirty="0">
              <a:solidFill>
                <a:schemeClr val="dk1"/>
              </a:solidFill>
              <a:latin typeface="Montserrat" panose="020B0604020202020204" charset="0"/>
              <a:ea typeface="Montserrat Light"/>
              <a:cs typeface="Montserrat Light"/>
              <a:sym typeface="Montserrat Light"/>
            </a:endParaRPr>
          </a:p>
          <a:p>
            <a:pPr marL="0" marR="0" lvl="0" indent="0" rtl="0">
              <a:lnSpc>
                <a:spcPct val="115000"/>
              </a:lnSpc>
              <a:spcBef>
                <a:spcPts val="0"/>
              </a:spcBef>
              <a:spcAft>
                <a:spcPts val="0"/>
              </a:spcAft>
              <a:buNone/>
            </a:pPr>
            <a:r>
              <a:rPr lang="en-GB" sz="1800" dirty="0">
                <a:solidFill>
                  <a:schemeClr val="dk1"/>
                </a:solidFill>
                <a:latin typeface="Montserrat" panose="020B0604020202020204" charset="0"/>
                <a:ea typeface="Montserrat Light"/>
                <a:cs typeface="Montserrat Light"/>
                <a:sym typeface="Montserrat Light"/>
              </a:rPr>
              <a:t>We will work in community projects with disadvantaged children and youth. </a:t>
            </a:r>
          </a:p>
          <a:p>
            <a:pPr marL="0" marR="0" lvl="0" indent="0" rtl="0">
              <a:lnSpc>
                <a:spcPct val="115000"/>
              </a:lnSpc>
              <a:spcBef>
                <a:spcPts val="0"/>
              </a:spcBef>
              <a:spcAft>
                <a:spcPts val="0"/>
              </a:spcAft>
              <a:buNone/>
            </a:pPr>
            <a:endParaRPr lang="en-GB" sz="1800" dirty="0">
              <a:solidFill>
                <a:schemeClr val="dk1"/>
              </a:solidFill>
              <a:latin typeface="Montserrat" panose="020B0604020202020204" charset="0"/>
              <a:ea typeface="Montserrat Light"/>
              <a:cs typeface="Montserrat Light"/>
              <a:sym typeface="Montserrat Light"/>
            </a:endParaRPr>
          </a:p>
          <a:p>
            <a:pPr marL="0" marR="0" lvl="0" indent="0" algn="l" rtl="0">
              <a:spcBef>
                <a:spcPts val="600"/>
              </a:spcBef>
              <a:spcAft>
                <a:spcPts val="0"/>
              </a:spcAft>
              <a:buNone/>
            </a:pPr>
            <a:endParaRPr sz="1600" dirty="0">
              <a:solidFill>
                <a:schemeClr val="dk1"/>
              </a:solidFill>
              <a:latin typeface="Calibri"/>
              <a:ea typeface="Calibri"/>
              <a:cs typeface="Calibri"/>
              <a:sym typeface="Calibri"/>
            </a:endParaRPr>
          </a:p>
        </p:txBody>
      </p:sp>
      <p:pic>
        <p:nvPicPr>
          <p:cNvPr id="35" name="Google Shape;35;p2"/>
          <p:cNvPicPr preferRelativeResize="0"/>
          <p:nvPr/>
        </p:nvPicPr>
        <p:blipFill rotWithShape="1">
          <a:blip r:embed="rId3">
            <a:alphaModFix/>
          </a:blip>
          <a:srcRect/>
          <a:stretch/>
        </p:blipFill>
        <p:spPr>
          <a:xfrm>
            <a:off x="11366500" y="6032500"/>
            <a:ext cx="609600" cy="609600"/>
          </a:xfrm>
          <a:prstGeom prst="rect">
            <a:avLst/>
          </a:prstGeom>
          <a:noFill/>
          <a:ln>
            <a:noFill/>
          </a:ln>
        </p:spPr>
      </p:pic>
      <p:pic>
        <p:nvPicPr>
          <p:cNvPr id="6" name="Google Shape;27;p1">
            <a:extLst>
              <a:ext uri="{FF2B5EF4-FFF2-40B4-BE49-F238E27FC236}">
                <a16:creationId xmlns:a16="http://schemas.microsoft.com/office/drawing/2014/main" id="{7EA632C0-1A06-4F05-9F98-2D5C8B60E0B1}"/>
              </a:ext>
            </a:extLst>
          </p:cNvPr>
          <p:cNvPicPr preferRelativeResize="0"/>
          <p:nvPr/>
        </p:nvPicPr>
        <p:blipFill rotWithShape="1">
          <a:blip r:embed="rId4">
            <a:alphaModFix/>
          </a:blip>
          <a:srcRect b="20179"/>
          <a:stretch/>
        </p:blipFill>
        <p:spPr>
          <a:xfrm>
            <a:off x="6926319" y="1246188"/>
            <a:ext cx="4986068" cy="3947951"/>
          </a:xfrm>
          <a:prstGeom prst="rect">
            <a:avLst/>
          </a:prstGeom>
          <a:noFill/>
          <a:ln>
            <a:noFill/>
          </a:ln>
        </p:spPr>
      </p:pic>
    </p:spTree>
    <p:extLst>
      <p:ext uri="{BB962C8B-B14F-4D97-AF65-F5344CB8AC3E}">
        <p14:creationId xmlns:p14="http://schemas.microsoft.com/office/powerpoint/2010/main" val="196086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4"/>
          <p:cNvSpPr txBox="1">
            <a:spLocks noGrp="1"/>
          </p:cNvSpPr>
          <p:nvPr>
            <p:ph type="body" idx="1"/>
          </p:nvPr>
        </p:nvSpPr>
        <p:spPr>
          <a:xfrm>
            <a:off x="0" y="598488"/>
            <a:ext cx="5270499" cy="647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800"/>
              <a:buNone/>
            </a:pPr>
            <a:r>
              <a:rPr lang="en-GB" sz="3400">
                <a:latin typeface="Montserrat"/>
                <a:ea typeface="Montserrat"/>
                <a:cs typeface="Montserrat"/>
                <a:sym typeface="Montserrat"/>
              </a:rPr>
              <a:t>What is it actually like?</a:t>
            </a:r>
            <a:endParaRPr sz="4000">
              <a:latin typeface="Montserrat"/>
              <a:ea typeface="Montserrat"/>
              <a:cs typeface="Montserrat"/>
              <a:sym typeface="Montserrat"/>
            </a:endParaRPr>
          </a:p>
        </p:txBody>
      </p:sp>
      <p:sp>
        <p:nvSpPr>
          <p:cNvPr id="42" name="Google Shape;42;p4"/>
          <p:cNvSpPr txBox="1"/>
          <p:nvPr/>
        </p:nvSpPr>
        <p:spPr>
          <a:xfrm>
            <a:off x="128700" y="1541600"/>
            <a:ext cx="5875285" cy="3884415"/>
          </a:xfrm>
          <a:prstGeom prst="rect">
            <a:avLst/>
          </a:prstGeom>
          <a:noFill/>
          <a:ln>
            <a:noFill/>
          </a:ln>
        </p:spPr>
        <p:txBody>
          <a:bodyPr spcFirstLastPara="1" wrap="square" lIns="91425" tIns="45700" rIns="91425" bIns="45700" anchor="t" anchorCtr="0">
            <a:normAutofit lnSpcReduction="10000"/>
          </a:bodyPr>
          <a:lstStyle/>
          <a:p>
            <a:pPr marL="0" marR="0" lvl="0" indent="0" algn="just" rtl="0">
              <a:lnSpc>
                <a:spcPct val="115000"/>
              </a:lnSpc>
              <a:spcBef>
                <a:spcPts val="0"/>
              </a:spcBef>
              <a:spcAft>
                <a:spcPts val="0"/>
              </a:spcAft>
              <a:buNone/>
            </a:pPr>
            <a:r>
              <a:rPr lang="en-GB" sz="1800" b="1" dirty="0">
                <a:solidFill>
                  <a:schemeClr val="dk1"/>
                </a:solidFill>
                <a:latin typeface="Montserrat" panose="020B0604020202020204" charset="0"/>
                <a:ea typeface="Montserrat"/>
                <a:cs typeface="Montserrat"/>
                <a:sym typeface="Montserrat"/>
              </a:rPr>
              <a:t>Hard work.</a:t>
            </a:r>
            <a:r>
              <a:rPr lang="en-GB" sz="1800" dirty="0">
                <a:solidFill>
                  <a:schemeClr val="dk1"/>
                </a:solidFill>
                <a:latin typeface="Montserrat" panose="020B0604020202020204" charset="0"/>
                <a:ea typeface="Montserrat Light"/>
                <a:cs typeface="Montserrat Light"/>
                <a:sym typeface="Montserrat Light"/>
              </a:rPr>
              <a:t> </a:t>
            </a:r>
          </a:p>
          <a:p>
            <a:pPr marL="0" marR="0" lvl="0" indent="0" algn="just" rtl="0">
              <a:lnSpc>
                <a:spcPct val="115000"/>
              </a:lnSpc>
              <a:spcBef>
                <a:spcPts val="0"/>
              </a:spcBef>
              <a:spcAft>
                <a:spcPts val="0"/>
              </a:spcAft>
              <a:buNone/>
            </a:pPr>
            <a:endParaRPr lang="en-GB" sz="700" dirty="0">
              <a:solidFill>
                <a:schemeClr val="dk1"/>
              </a:solidFill>
              <a:latin typeface="Montserrat" panose="020B0604020202020204" charset="0"/>
              <a:ea typeface="Montserrat Light"/>
              <a:cs typeface="Montserrat Light"/>
              <a:sym typeface="Montserrat Light"/>
            </a:endParaRPr>
          </a:p>
          <a:p>
            <a:pPr marL="0" marR="0" lvl="0" indent="0" algn="just" rtl="0">
              <a:lnSpc>
                <a:spcPct val="115000"/>
              </a:lnSpc>
              <a:spcBef>
                <a:spcPts val="0"/>
              </a:spcBef>
              <a:spcAft>
                <a:spcPts val="0"/>
              </a:spcAft>
              <a:buNone/>
            </a:pPr>
            <a:r>
              <a:rPr lang="en-GB" sz="1800" dirty="0">
                <a:solidFill>
                  <a:schemeClr val="dk1"/>
                </a:solidFill>
                <a:latin typeface="Montserrat" panose="020B0604020202020204" charset="0"/>
                <a:ea typeface="Montserrat Light"/>
                <a:cs typeface="Montserrat Light"/>
                <a:sym typeface="Montserrat Light"/>
              </a:rPr>
              <a:t>In short it is not a holiday. </a:t>
            </a:r>
          </a:p>
          <a:p>
            <a:pPr marL="0" marR="0" lvl="0" indent="0" algn="just" rtl="0">
              <a:lnSpc>
                <a:spcPct val="115000"/>
              </a:lnSpc>
              <a:spcBef>
                <a:spcPts val="0"/>
              </a:spcBef>
              <a:spcAft>
                <a:spcPts val="0"/>
              </a:spcAft>
              <a:buNone/>
            </a:pPr>
            <a:endParaRPr lang="en-GB" sz="600" dirty="0">
              <a:solidFill>
                <a:schemeClr val="dk1"/>
              </a:solidFill>
              <a:latin typeface="Montserrat" panose="020B0604020202020204" charset="0"/>
              <a:ea typeface="Montserrat Light"/>
              <a:cs typeface="Montserrat Light"/>
              <a:sym typeface="Montserrat Light"/>
            </a:endParaRPr>
          </a:p>
          <a:p>
            <a:pPr marL="0" marR="0" lvl="0" indent="0" rtl="0">
              <a:lnSpc>
                <a:spcPct val="115000"/>
              </a:lnSpc>
              <a:spcBef>
                <a:spcPts val="0"/>
              </a:spcBef>
              <a:spcAft>
                <a:spcPts val="0"/>
              </a:spcAft>
              <a:buNone/>
            </a:pPr>
            <a:r>
              <a:rPr lang="en-GB" sz="1800" dirty="0">
                <a:solidFill>
                  <a:schemeClr val="dk1"/>
                </a:solidFill>
                <a:latin typeface="Montserrat" panose="020B0604020202020204" charset="0"/>
                <a:ea typeface="Montserrat Light"/>
                <a:cs typeface="Montserrat Light"/>
                <a:sym typeface="Montserrat Light"/>
              </a:rPr>
              <a:t>You will have a </a:t>
            </a:r>
            <a:r>
              <a:rPr lang="en-GB" sz="1800" b="1" dirty="0">
                <a:solidFill>
                  <a:schemeClr val="dk1"/>
                </a:solidFill>
                <a:latin typeface="Montserrat" panose="020B0604020202020204" charset="0"/>
                <a:ea typeface="Montserrat"/>
                <a:cs typeface="Montserrat"/>
                <a:sym typeface="Montserrat"/>
              </a:rPr>
              <a:t>life changing experience</a:t>
            </a:r>
            <a:r>
              <a:rPr lang="en-GB" sz="1800" dirty="0">
                <a:solidFill>
                  <a:schemeClr val="dk1"/>
                </a:solidFill>
                <a:latin typeface="Montserrat" panose="020B0604020202020204" charset="0"/>
                <a:ea typeface="Montserrat Light"/>
                <a:cs typeface="Montserrat Light"/>
                <a:sym typeface="Montserrat Light"/>
              </a:rPr>
              <a:t> whilst on your project but you will be required to work whilst there. </a:t>
            </a:r>
            <a:endParaRPr sz="1800" dirty="0">
              <a:solidFill>
                <a:schemeClr val="dk1"/>
              </a:solidFill>
              <a:latin typeface="Montserrat" panose="020B0604020202020204" charset="0"/>
              <a:ea typeface="Montserrat Light"/>
              <a:cs typeface="Montserrat Light"/>
              <a:sym typeface="Montserrat Light"/>
            </a:endParaRPr>
          </a:p>
          <a:p>
            <a:pPr marL="0" marR="0" lvl="0" indent="0" rtl="0">
              <a:lnSpc>
                <a:spcPct val="115000"/>
              </a:lnSpc>
              <a:spcBef>
                <a:spcPts val="1000"/>
              </a:spcBef>
              <a:spcAft>
                <a:spcPts val="0"/>
              </a:spcAft>
              <a:buNone/>
            </a:pPr>
            <a:r>
              <a:rPr lang="en-GB" sz="1800" b="1" dirty="0">
                <a:solidFill>
                  <a:schemeClr val="dk1"/>
                </a:solidFill>
                <a:latin typeface="Montserrat" panose="020B0604020202020204" charset="0"/>
                <a:ea typeface="Montserrat"/>
                <a:cs typeface="Montserrat"/>
                <a:sym typeface="Montserrat"/>
              </a:rPr>
              <a:t>Our project will take place in a developing countries, so the facilities are not what you would expect in the western world</a:t>
            </a:r>
            <a:r>
              <a:rPr lang="en-GB" sz="1800" dirty="0">
                <a:solidFill>
                  <a:schemeClr val="dk1"/>
                </a:solidFill>
                <a:latin typeface="Montserrat" panose="020B0604020202020204" charset="0"/>
                <a:ea typeface="Montserrat Light"/>
                <a:cs typeface="Montserrat Light"/>
                <a:sym typeface="Montserrat Light"/>
              </a:rPr>
              <a:t>. </a:t>
            </a:r>
          </a:p>
          <a:p>
            <a:pPr marL="0" marR="0" lvl="0" indent="0" rtl="0">
              <a:lnSpc>
                <a:spcPct val="115000"/>
              </a:lnSpc>
              <a:spcBef>
                <a:spcPts val="1000"/>
              </a:spcBef>
              <a:spcAft>
                <a:spcPts val="0"/>
              </a:spcAft>
              <a:buNone/>
            </a:pPr>
            <a:r>
              <a:rPr lang="en-GB" sz="1800" dirty="0">
                <a:solidFill>
                  <a:schemeClr val="dk1"/>
                </a:solidFill>
                <a:latin typeface="Montserrat" panose="020B0604020202020204" charset="0"/>
                <a:ea typeface="Montserrat Light"/>
                <a:cs typeface="Montserrat Light"/>
                <a:sym typeface="Montserrat Light"/>
              </a:rPr>
              <a:t>This also applies to the culture. So be prepared to experience things you may not have previously encountered.</a:t>
            </a:r>
            <a:endParaRPr sz="1800" dirty="0">
              <a:solidFill>
                <a:schemeClr val="dk1"/>
              </a:solidFill>
              <a:latin typeface="Montserrat" panose="020B0604020202020204" charset="0"/>
              <a:ea typeface="Montserrat Light"/>
              <a:cs typeface="Montserrat Light"/>
              <a:sym typeface="Montserrat Light"/>
            </a:endParaRPr>
          </a:p>
        </p:txBody>
      </p:sp>
      <p:pic>
        <p:nvPicPr>
          <p:cNvPr id="43" name="Google Shape;43;p4"/>
          <p:cNvPicPr preferRelativeResize="0"/>
          <p:nvPr/>
        </p:nvPicPr>
        <p:blipFill rotWithShape="1">
          <a:blip r:embed="rId3">
            <a:alphaModFix/>
          </a:blip>
          <a:srcRect/>
          <a:stretch/>
        </p:blipFill>
        <p:spPr>
          <a:xfrm>
            <a:off x="11366500" y="6032500"/>
            <a:ext cx="609600" cy="609600"/>
          </a:xfrm>
          <a:prstGeom prst="rect">
            <a:avLst/>
          </a:prstGeom>
          <a:noFill/>
          <a:ln>
            <a:noFill/>
          </a:ln>
        </p:spPr>
      </p:pic>
      <p:pic>
        <p:nvPicPr>
          <p:cNvPr id="44" name="Google Shape;44;p4"/>
          <p:cNvPicPr preferRelativeResize="0"/>
          <p:nvPr/>
        </p:nvPicPr>
        <p:blipFill rotWithShape="1">
          <a:blip r:embed="rId4">
            <a:alphaModFix/>
          </a:blip>
          <a:srcRect/>
          <a:stretch/>
        </p:blipFill>
        <p:spPr>
          <a:xfrm>
            <a:off x="7001666" y="1344495"/>
            <a:ext cx="4902787" cy="39607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4"/>
          <p:cNvSpPr txBox="1">
            <a:spLocks noGrp="1"/>
          </p:cNvSpPr>
          <p:nvPr>
            <p:ph type="body" idx="1"/>
          </p:nvPr>
        </p:nvSpPr>
        <p:spPr>
          <a:xfrm>
            <a:off x="0" y="598488"/>
            <a:ext cx="5270499" cy="647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800"/>
              <a:buNone/>
            </a:pPr>
            <a:r>
              <a:rPr lang="en-GB" sz="3400">
                <a:latin typeface="Montserrat"/>
                <a:ea typeface="Montserrat"/>
                <a:cs typeface="Montserrat"/>
                <a:sym typeface="Montserrat"/>
              </a:rPr>
              <a:t>What is it actually like?</a:t>
            </a:r>
            <a:endParaRPr sz="4000">
              <a:latin typeface="Montserrat"/>
              <a:ea typeface="Montserrat"/>
              <a:cs typeface="Montserrat"/>
              <a:sym typeface="Montserrat"/>
            </a:endParaRPr>
          </a:p>
        </p:txBody>
      </p:sp>
      <p:sp>
        <p:nvSpPr>
          <p:cNvPr id="42" name="Google Shape;42;p4"/>
          <p:cNvSpPr txBox="1"/>
          <p:nvPr/>
        </p:nvSpPr>
        <p:spPr>
          <a:xfrm>
            <a:off x="128701" y="1541600"/>
            <a:ext cx="4848742" cy="3306445"/>
          </a:xfrm>
          <a:prstGeom prst="rect">
            <a:avLst/>
          </a:prstGeom>
          <a:noFill/>
          <a:ln>
            <a:noFill/>
          </a:ln>
        </p:spPr>
        <p:txBody>
          <a:bodyPr spcFirstLastPara="1" wrap="square" lIns="91425" tIns="45700" rIns="91425" bIns="45700" anchor="t" anchorCtr="0">
            <a:normAutofit lnSpcReduction="10000"/>
          </a:bodyPr>
          <a:lstStyle/>
          <a:p>
            <a:pPr marL="0" marR="0" lvl="0" indent="0" algn="just" rtl="0">
              <a:lnSpc>
                <a:spcPct val="115000"/>
              </a:lnSpc>
              <a:spcBef>
                <a:spcPts val="1000"/>
              </a:spcBef>
              <a:spcAft>
                <a:spcPts val="0"/>
              </a:spcAft>
              <a:buNone/>
            </a:pPr>
            <a:r>
              <a:rPr lang="en-GB" sz="1800" dirty="0">
                <a:solidFill>
                  <a:schemeClr val="dk1"/>
                </a:solidFill>
                <a:latin typeface="Montserrat" panose="020B0604020202020204" charset="0"/>
                <a:ea typeface="Montserrat Light"/>
                <a:cs typeface="Montserrat Light"/>
                <a:sym typeface="Montserrat Light"/>
              </a:rPr>
              <a:t>There may not always be access to hot running water, WIFI, comfortable beds, air conditioning, western facilities etc. </a:t>
            </a:r>
            <a:endParaRPr sz="1800" dirty="0">
              <a:solidFill>
                <a:schemeClr val="dk1"/>
              </a:solidFill>
              <a:latin typeface="Montserrat" panose="020B0604020202020204" charset="0"/>
              <a:ea typeface="Montserrat Light"/>
              <a:cs typeface="Montserrat Light"/>
              <a:sym typeface="Montserrat Light"/>
            </a:endParaRPr>
          </a:p>
          <a:p>
            <a:pPr marL="0" marR="0" lvl="0" indent="0" algn="just" rtl="0">
              <a:lnSpc>
                <a:spcPct val="115000"/>
              </a:lnSpc>
              <a:spcBef>
                <a:spcPts val="1000"/>
              </a:spcBef>
              <a:spcAft>
                <a:spcPts val="0"/>
              </a:spcAft>
              <a:buNone/>
            </a:pPr>
            <a:r>
              <a:rPr lang="en-GB" sz="1800" dirty="0">
                <a:solidFill>
                  <a:schemeClr val="dk1"/>
                </a:solidFill>
                <a:latin typeface="Montserrat" panose="020B0604020202020204" charset="0"/>
                <a:ea typeface="Montserrat Light"/>
                <a:cs typeface="Montserrat Light"/>
                <a:sym typeface="Montserrat Light"/>
              </a:rPr>
              <a:t>You may not always enjoy it, but it will be an unforgettable experience. </a:t>
            </a:r>
          </a:p>
          <a:p>
            <a:pPr marL="0" marR="0" lvl="0" indent="0" algn="just" rtl="0">
              <a:lnSpc>
                <a:spcPct val="115000"/>
              </a:lnSpc>
              <a:spcBef>
                <a:spcPts val="1000"/>
              </a:spcBef>
              <a:spcAft>
                <a:spcPts val="0"/>
              </a:spcAft>
              <a:buNone/>
            </a:pPr>
            <a:r>
              <a:rPr lang="en-GB" sz="1800" dirty="0">
                <a:solidFill>
                  <a:schemeClr val="dk1"/>
                </a:solidFill>
                <a:latin typeface="Montserrat" panose="020B0604020202020204" charset="0"/>
                <a:ea typeface="Montserrat Light"/>
                <a:cs typeface="Montserrat Light"/>
                <a:sym typeface="Montserrat Light"/>
              </a:rPr>
              <a:t>You may find that changes in climate, food, culture, daily routines etc may get the better of you some days. </a:t>
            </a:r>
          </a:p>
          <a:p>
            <a:pPr marL="0" marR="0" lvl="0" indent="0" algn="just" rtl="0">
              <a:lnSpc>
                <a:spcPct val="115000"/>
              </a:lnSpc>
              <a:spcBef>
                <a:spcPts val="1000"/>
              </a:spcBef>
              <a:spcAft>
                <a:spcPts val="0"/>
              </a:spcAft>
              <a:buNone/>
            </a:pPr>
            <a:r>
              <a:rPr lang="en-GB" sz="1800" dirty="0">
                <a:solidFill>
                  <a:schemeClr val="dk1"/>
                </a:solidFill>
                <a:latin typeface="Montserrat" panose="020B0604020202020204" charset="0"/>
                <a:ea typeface="Montserrat Light"/>
                <a:cs typeface="Montserrat Light"/>
                <a:sym typeface="Montserrat Light"/>
              </a:rPr>
              <a:t>So </a:t>
            </a:r>
            <a:r>
              <a:rPr lang="en-GB" sz="1800" b="1" dirty="0">
                <a:solidFill>
                  <a:schemeClr val="dk1"/>
                </a:solidFill>
                <a:latin typeface="Montserrat" panose="020B0604020202020204" charset="0"/>
                <a:ea typeface="Montserrat Light"/>
                <a:cs typeface="Montserrat Light"/>
                <a:sym typeface="Montserrat Light"/>
              </a:rPr>
              <a:t>y</a:t>
            </a:r>
            <a:r>
              <a:rPr lang="en-GB" sz="1800" b="1" dirty="0">
                <a:solidFill>
                  <a:schemeClr val="dk1"/>
                </a:solidFill>
                <a:latin typeface="Montserrat" panose="020B0604020202020204" charset="0"/>
                <a:ea typeface="Montserrat"/>
                <a:cs typeface="Montserrat"/>
                <a:sym typeface="Montserrat"/>
              </a:rPr>
              <a:t>ou need to be resilient. </a:t>
            </a:r>
            <a:endParaRPr sz="1800" b="1" dirty="0">
              <a:latin typeface="Montserrat" panose="020B0604020202020204" charset="0"/>
              <a:ea typeface="Montserrat"/>
              <a:cs typeface="Montserrat"/>
              <a:sym typeface="Montserrat"/>
            </a:endParaRPr>
          </a:p>
        </p:txBody>
      </p:sp>
      <p:pic>
        <p:nvPicPr>
          <p:cNvPr id="43" name="Google Shape;43;p4"/>
          <p:cNvPicPr preferRelativeResize="0"/>
          <p:nvPr/>
        </p:nvPicPr>
        <p:blipFill rotWithShape="1">
          <a:blip r:embed="rId3">
            <a:alphaModFix/>
          </a:blip>
          <a:srcRect/>
          <a:stretch/>
        </p:blipFill>
        <p:spPr>
          <a:xfrm>
            <a:off x="11366500" y="6032500"/>
            <a:ext cx="609600" cy="609600"/>
          </a:xfrm>
          <a:prstGeom prst="rect">
            <a:avLst/>
          </a:prstGeom>
          <a:noFill/>
          <a:ln>
            <a:noFill/>
          </a:ln>
        </p:spPr>
      </p:pic>
      <p:pic>
        <p:nvPicPr>
          <p:cNvPr id="45" name="Google Shape;45;p4"/>
          <p:cNvPicPr preferRelativeResize="0"/>
          <p:nvPr/>
        </p:nvPicPr>
        <p:blipFill rotWithShape="1">
          <a:blip r:embed="rId4">
            <a:alphaModFix/>
          </a:blip>
          <a:srcRect/>
          <a:stretch/>
        </p:blipFill>
        <p:spPr>
          <a:xfrm>
            <a:off x="6935637" y="1380226"/>
            <a:ext cx="4968815" cy="4097548"/>
          </a:xfrm>
          <a:prstGeom prst="rect">
            <a:avLst/>
          </a:prstGeom>
          <a:noFill/>
          <a:ln>
            <a:noFill/>
          </a:ln>
        </p:spPr>
      </p:pic>
    </p:spTree>
    <p:extLst>
      <p:ext uri="{BB962C8B-B14F-4D97-AF65-F5344CB8AC3E}">
        <p14:creationId xmlns:p14="http://schemas.microsoft.com/office/powerpoint/2010/main" val="101791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1"/>
          <p:cNvSpPr/>
          <p:nvPr/>
        </p:nvSpPr>
        <p:spPr>
          <a:xfrm>
            <a:off x="0" y="557562"/>
            <a:ext cx="7125629" cy="903249"/>
          </a:xfrm>
          <a:prstGeom prst="rect">
            <a:avLst/>
          </a:prstGeom>
          <a:solidFill>
            <a:srgbClr val="33CCC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3100" dirty="0">
                <a:solidFill>
                  <a:schemeClr val="lt1"/>
                </a:solidFill>
                <a:latin typeface="Montserrat"/>
                <a:ea typeface="Montserrat"/>
                <a:cs typeface="Montserrat"/>
                <a:sym typeface="Montserrat"/>
              </a:rPr>
              <a:t>Global Hope 2025</a:t>
            </a:r>
            <a:endParaRPr sz="900" dirty="0">
              <a:latin typeface="Montserrat"/>
              <a:ea typeface="Montserrat"/>
              <a:cs typeface="Montserrat"/>
              <a:sym typeface="Montserrat"/>
            </a:endParaRPr>
          </a:p>
        </p:txBody>
      </p:sp>
      <p:sp>
        <p:nvSpPr>
          <p:cNvPr id="51" name="Google Shape;51;p11"/>
          <p:cNvSpPr txBox="1"/>
          <p:nvPr/>
        </p:nvSpPr>
        <p:spPr>
          <a:xfrm>
            <a:off x="197675" y="756693"/>
            <a:ext cx="6801436" cy="5339883"/>
          </a:xfrm>
          <a:prstGeom prst="rect">
            <a:avLst/>
          </a:prstGeom>
          <a:noFill/>
          <a:ln>
            <a:noFill/>
          </a:ln>
        </p:spPr>
        <p:txBody>
          <a:bodyPr spcFirstLastPara="1" wrap="square" lIns="91425" tIns="45700" rIns="91425" bIns="45700" anchor="t" anchorCtr="0">
            <a:spAutoFit/>
          </a:bodyPr>
          <a:lstStyle/>
          <a:p>
            <a:endParaRPr lang="en-GB" sz="2800" dirty="0">
              <a:solidFill>
                <a:schemeClr val="dk1"/>
              </a:solidFill>
              <a:latin typeface="Montserrat Light"/>
              <a:ea typeface="Montserrat Light"/>
              <a:cs typeface="Montserrat Light"/>
              <a:sym typeface="Montserrat Light"/>
            </a:endParaRPr>
          </a:p>
          <a:p>
            <a:endParaRPr lang="en-GB" sz="2800" dirty="0">
              <a:solidFill>
                <a:schemeClr val="dk1"/>
              </a:solidFill>
              <a:latin typeface="Montserrat Light"/>
              <a:ea typeface="Montserrat Light"/>
              <a:cs typeface="Montserrat Light"/>
              <a:sym typeface="Montserrat Light"/>
            </a:endParaRPr>
          </a:p>
          <a:p>
            <a:r>
              <a:rPr lang="en-GB" sz="2000" dirty="0">
                <a:effectLst/>
                <a:latin typeface="Calibri" panose="020F0502020204030204" pitchFamily="34" charset="0"/>
                <a:ea typeface="Calibri" panose="020F0502020204030204" pitchFamily="34" charset="0"/>
              </a:rPr>
              <a:t>In 2025, Global Hope is running two projects, one overseas and one in the UK</a:t>
            </a:r>
          </a:p>
          <a:p>
            <a:endParaRPr lang="en-GB" sz="2000" dirty="0">
              <a:effectLst/>
              <a:latin typeface="Calibri" panose="020F0502020204030204" pitchFamily="34" charset="0"/>
              <a:ea typeface="Calibri" panose="020F0502020204030204" pitchFamily="34" charset="0"/>
            </a:endParaRPr>
          </a:p>
          <a:p>
            <a:r>
              <a:rPr lang="en-GB" sz="2000" b="1" dirty="0">
                <a:solidFill>
                  <a:schemeClr val="dk1"/>
                </a:solidFill>
                <a:latin typeface="Montserrat" panose="020B0604020202020204" charset="0"/>
                <a:ea typeface="Montserrat"/>
                <a:cs typeface="Montserrat"/>
                <a:sym typeface="Montserrat"/>
              </a:rPr>
              <a:t>UK</a:t>
            </a:r>
          </a:p>
          <a:p>
            <a:endParaRPr lang="en-GB" sz="2000" b="1" dirty="0">
              <a:solidFill>
                <a:schemeClr val="dk1"/>
              </a:solidFill>
              <a:latin typeface="Montserrat" panose="020B0604020202020204" charset="0"/>
              <a:ea typeface="Montserrat"/>
              <a:cs typeface="Montserrat"/>
              <a:sym typeface="Montserrat"/>
            </a:endParaRPr>
          </a:p>
          <a:p>
            <a:pPr lvl="0">
              <a:lnSpc>
                <a:spcPct val="115000"/>
              </a:lnSpc>
            </a:pPr>
            <a:r>
              <a:rPr lang="en-GB" sz="2000" dirty="0">
                <a:solidFill>
                  <a:schemeClr val="dk1"/>
                </a:solidFill>
                <a:latin typeface="Montserrat" panose="020B0604020202020204" charset="0"/>
                <a:ea typeface="Montserrat"/>
                <a:cs typeface="Montserrat"/>
                <a:sym typeface="Montserrat"/>
              </a:rPr>
              <a:t>In </a:t>
            </a:r>
            <a:r>
              <a:rPr lang="en-GB" sz="2000" b="1" dirty="0">
                <a:solidFill>
                  <a:schemeClr val="dk1"/>
                </a:solidFill>
                <a:latin typeface="Montserrat" panose="020B0604020202020204" charset="0"/>
                <a:ea typeface="Montserrat"/>
                <a:cs typeface="Montserrat"/>
                <a:sym typeface="Montserrat"/>
              </a:rPr>
              <a:t>Summer 2025</a:t>
            </a:r>
            <a:r>
              <a:rPr lang="en-GB" sz="2000" dirty="0">
                <a:solidFill>
                  <a:schemeClr val="dk1"/>
                </a:solidFill>
                <a:latin typeface="Montserrat" panose="020B0604020202020204" charset="0"/>
                <a:ea typeface="Montserrat"/>
                <a:cs typeface="Montserrat"/>
                <a:sym typeface="Montserrat"/>
              </a:rPr>
              <a:t>, volunteers will be engaging in local projects in </a:t>
            </a:r>
            <a:r>
              <a:rPr lang="en-GB" sz="2000" b="1" dirty="0">
                <a:solidFill>
                  <a:schemeClr val="dk1"/>
                </a:solidFill>
                <a:latin typeface="Montserrat" panose="020B0604020202020204" charset="0"/>
                <a:ea typeface="Montserrat"/>
                <a:cs typeface="Montserrat"/>
                <a:sym typeface="Montserrat"/>
              </a:rPr>
              <a:t>Liverpool</a:t>
            </a:r>
            <a:r>
              <a:rPr lang="en-GB" sz="2000" dirty="0">
                <a:solidFill>
                  <a:schemeClr val="dk1"/>
                </a:solidFill>
                <a:latin typeface="Montserrat" panose="020B0604020202020204" charset="0"/>
                <a:ea typeface="Montserrat"/>
                <a:cs typeface="Montserrat"/>
                <a:sym typeface="Montserrat"/>
              </a:rPr>
              <a:t>.</a:t>
            </a:r>
          </a:p>
          <a:p>
            <a:pPr lvl="0">
              <a:lnSpc>
                <a:spcPct val="115000"/>
              </a:lnSpc>
            </a:pPr>
            <a:endParaRPr lang="en-GB" sz="2000" dirty="0">
              <a:solidFill>
                <a:schemeClr val="dk1"/>
              </a:solidFill>
              <a:latin typeface="Montserrat" panose="020B0604020202020204" charset="0"/>
              <a:ea typeface="Montserrat"/>
              <a:cs typeface="Montserrat"/>
              <a:sym typeface="Montserrat"/>
            </a:endParaRPr>
          </a:p>
          <a:p>
            <a:pPr lvl="0">
              <a:lnSpc>
                <a:spcPct val="115000"/>
              </a:lnSpc>
            </a:pPr>
            <a:r>
              <a:rPr lang="en-GB" sz="2000" dirty="0">
                <a:solidFill>
                  <a:schemeClr val="dk1"/>
                </a:solidFill>
                <a:latin typeface="Montserrat" panose="020B0604020202020204" charset="0"/>
                <a:ea typeface="Montserrat"/>
                <a:cs typeface="Montserrat"/>
                <a:sym typeface="Montserrat"/>
              </a:rPr>
              <a:t>Members of the Global Hope Project UK </a:t>
            </a:r>
            <a:r>
              <a:rPr lang="en-GB" sz="2000" dirty="0">
                <a:solidFill>
                  <a:schemeClr val="dk1"/>
                </a:solidFill>
                <a:latin typeface="Montserrat" panose="020B0604020202020204" charset="0"/>
                <a:ea typeface="Montserrat Light"/>
                <a:cs typeface="Montserrat Light"/>
                <a:sym typeface="Montserrat Light"/>
              </a:rPr>
              <a:t>will volunteer in partnership with </a:t>
            </a:r>
            <a:r>
              <a:rPr lang="en-GB" sz="2000" dirty="0">
                <a:solidFill>
                  <a:schemeClr val="dk1"/>
                </a:solidFill>
                <a:latin typeface="Montserrat" panose="020B0604020202020204" charset="0"/>
              </a:rPr>
              <a:t>students from Notre Dame </a:t>
            </a:r>
            <a:r>
              <a:rPr lang="en-GB" sz="2000" dirty="0" err="1">
                <a:solidFill>
                  <a:schemeClr val="dk1"/>
                </a:solidFill>
                <a:latin typeface="Montserrat" panose="020B0604020202020204" charset="0"/>
              </a:rPr>
              <a:t>Seishin</a:t>
            </a:r>
            <a:r>
              <a:rPr lang="en-GB" sz="2000" dirty="0">
                <a:solidFill>
                  <a:schemeClr val="dk1"/>
                </a:solidFill>
                <a:latin typeface="Montserrat" panose="020B0604020202020204" charset="0"/>
              </a:rPr>
              <a:t> University, Japan, who we will be hosting on campus.</a:t>
            </a:r>
            <a:endParaRPr lang="en-GB" sz="2000" b="1" dirty="0">
              <a:solidFill>
                <a:schemeClr val="dk1"/>
              </a:solidFill>
              <a:latin typeface="Montserrat"/>
              <a:ea typeface="Montserrat"/>
              <a:cs typeface="Montserrat"/>
              <a:sym typeface="Montserrat"/>
            </a:endParaRPr>
          </a:p>
          <a:p>
            <a:pPr marL="342900" marR="0" lvl="0" indent="-190500" algn="l" rtl="0">
              <a:spcBef>
                <a:spcPts val="0"/>
              </a:spcBef>
              <a:spcAft>
                <a:spcPts val="0"/>
              </a:spcAft>
              <a:buClr>
                <a:schemeClr val="dk1"/>
              </a:buClr>
              <a:buSzPts val="2400"/>
              <a:buFont typeface="Arial"/>
              <a:buNone/>
            </a:pPr>
            <a:endParaRPr sz="2400" dirty="0">
              <a:solidFill>
                <a:schemeClr val="dk1"/>
              </a:solidFill>
              <a:latin typeface="Times New Roman"/>
              <a:ea typeface="Times New Roman"/>
              <a:cs typeface="Times New Roman"/>
              <a:sym typeface="Times New Roman"/>
            </a:endParaRPr>
          </a:p>
        </p:txBody>
      </p:sp>
      <p:pic>
        <p:nvPicPr>
          <p:cNvPr id="22532" name="Picture 4" descr="Free globe flag united vector">
            <a:extLst>
              <a:ext uri="{FF2B5EF4-FFF2-40B4-BE49-F238E27FC236}">
                <a16:creationId xmlns:a16="http://schemas.microsoft.com/office/drawing/2014/main" id="{63AAD276-7BC7-44E8-A2BE-C3AC27C3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4506" y="1460811"/>
            <a:ext cx="4267200" cy="424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942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1"/>
          <p:cNvSpPr/>
          <p:nvPr/>
        </p:nvSpPr>
        <p:spPr>
          <a:xfrm>
            <a:off x="0" y="557562"/>
            <a:ext cx="7125629" cy="903249"/>
          </a:xfrm>
          <a:prstGeom prst="rect">
            <a:avLst/>
          </a:prstGeom>
          <a:solidFill>
            <a:srgbClr val="33CCC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3100" dirty="0">
                <a:solidFill>
                  <a:schemeClr val="lt1"/>
                </a:solidFill>
                <a:latin typeface="Montserrat"/>
                <a:ea typeface="Montserrat"/>
                <a:cs typeface="Montserrat"/>
                <a:sym typeface="Montserrat"/>
              </a:rPr>
              <a:t>Global Hope 2025</a:t>
            </a:r>
            <a:endParaRPr sz="900" dirty="0">
              <a:latin typeface="Montserrat"/>
              <a:ea typeface="Montserrat"/>
              <a:cs typeface="Montserrat"/>
              <a:sym typeface="Montserrat"/>
            </a:endParaRPr>
          </a:p>
        </p:txBody>
      </p:sp>
      <p:sp>
        <p:nvSpPr>
          <p:cNvPr id="51" name="Google Shape;51;p11"/>
          <p:cNvSpPr txBox="1"/>
          <p:nvPr/>
        </p:nvSpPr>
        <p:spPr>
          <a:xfrm>
            <a:off x="197675" y="1581450"/>
            <a:ext cx="11085300" cy="4284209"/>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GB" sz="1800" b="1" dirty="0">
                <a:solidFill>
                  <a:schemeClr val="dk1"/>
                </a:solidFill>
                <a:latin typeface="Montserrat" panose="020B0604020202020204" charset="0"/>
                <a:ea typeface="Montserrat"/>
                <a:cs typeface="Montserrat"/>
                <a:sym typeface="Montserrat"/>
              </a:rPr>
              <a:t>India</a:t>
            </a:r>
          </a:p>
          <a:p>
            <a:pPr marL="0" marR="0" lvl="0" indent="0" algn="l" rtl="0">
              <a:lnSpc>
                <a:spcPct val="115000"/>
              </a:lnSpc>
              <a:spcBef>
                <a:spcPts val="0"/>
              </a:spcBef>
              <a:spcAft>
                <a:spcPts val="0"/>
              </a:spcAft>
              <a:buNone/>
            </a:pPr>
            <a:endParaRPr sz="1800" b="1" dirty="0">
              <a:solidFill>
                <a:schemeClr val="dk1"/>
              </a:solidFill>
              <a:latin typeface="Montserrat" panose="020B0604020202020204" charset="0"/>
              <a:ea typeface="Montserrat"/>
              <a:cs typeface="Montserrat"/>
              <a:sym typeface="Montserrat"/>
            </a:endParaRPr>
          </a:p>
          <a:p>
            <a:pPr lvl="0">
              <a:lnSpc>
                <a:spcPct val="115000"/>
              </a:lnSpc>
            </a:pPr>
            <a:r>
              <a:rPr lang="en-GB" sz="1800" dirty="0">
                <a:solidFill>
                  <a:schemeClr val="dk1"/>
                </a:solidFill>
                <a:latin typeface="Montserrat" panose="020B0604020202020204" charset="0"/>
                <a:ea typeface="Montserrat"/>
                <a:cs typeface="Montserrat"/>
                <a:sym typeface="Montserrat"/>
              </a:rPr>
              <a:t>In </a:t>
            </a:r>
            <a:r>
              <a:rPr lang="en-GB" sz="1800" b="1" dirty="0">
                <a:solidFill>
                  <a:schemeClr val="dk1"/>
                </a:solidFill>
                <a:latin typeface="Montserrat" panose="020B0604020202020204" charset="0"/>
                <a:ea typeface="Montserrat"/>
                <a:cs typeface="Montserrat"/>
                <a:sym typeface="Montserrat"/>
              </a:rPr>
              <a:t>Spring 2025</a:t>
            </a:r>
            <a:r>
              <a:rPr lang="en-GB" sz="1800" dirty="0">
                <a:solidFill>
                  <a:schemeClr val="dk1"/>
                </a:solidFill>
                <a:latin typeface="Montserrat" panose="020B0604020202020204" charset="0"/>
                <a:ea typeface="Montserrat"/>
                <a:cs typeface="Montserrat"/>
                <a:sym typeface="Montserrat"/>
              </a:rPr>
              <a:t>, volunteers will be going to </a:t>
            </a:r>
            <a:r>
              <a:rPr lang="en-GB" sz="1800" b="1" dirty="0">
                <a:solidFill>
                  <a:schemeClr val="dk1"/>
                </a:solidFill>
                <a:latin typeface="Montserrat" panose="020B0604020202020204" charset="0"/>
                <a:ea typeface="Montserrat"/>
                <a:cs typeface="Montserrat"/>
                <a:sym typeface="Montserrat"/>
              </a:rPr>
              <a:t>New Delhi, India.</a:t>
            </a:r>
            <a:r>
              <a:rPr lang="en-GB" sz="1800" dirty="0">
                <a:solidFill>
                  <a:schemeClr val="dk1"/>
                </a:solidFill>
                <a:latin typeface="Montserrat" panose="020B0604020202020204" charset="0"/>
                <a:ea typeface="Montserrat"/>
                <a:cs typeface="Montserrat"/>
                <a:sym typeface="Montserrat"/>
              </a:rPr>
              <a:t> </a:t>
            </a:r>
          </a:p>
          <a:p>
            <a:pPr lvl="0">
              <a:lnSpc>
                <a:spcPct val="115000"/>
              </a:lnSpc>
            </a:pPr>
            <a:endParaRPr lang="en-GB" sz="1800" dirty="0">
              <a:solidFill>
                <a:schemeClr val="dk1"/>
              </a:solidFill>
              <a:latin typeface="Montserrat" panose="020B0604020202020204" charset="0"/>
              <a:ea typeface="Montserrat"/>
              <a:cs typeface="Montserrat"/>
              <a:sym typeface="Montserrat"/>
            </a:endParaRPr>
          </a:p>
          <a:p>
            <a:pPr lvl="0">
              <a:lnSpc>
                <a:spcPct val="115000"/>
              </a:lnSpc>
            </a:pPr>
            <a:r>
              <a:rPr lang="en-GB" sz="1800" dirty="0">
                <a:solidFill>
                  <a:schemeClr val="dk1"/>
                </a:solidFill>
                <a:latin typeface="Montserrat" panose="020B0604020202020204" charset="0"/>
                <a:ea typeface="Montserrat"/>
                <a:cs typeface="Montserrat"/>
                <a:sym typeface="Montserrat"/>
              </a:rPr>
              <a:t>Members of the Global Hope Project India </a:t>
            </a:r>
            <a:r>
              <a:rPr lang="en-GB" sz="1800" dirty="0">
                <a:solidFill>
                  <a:schemeClr val="dk1"/>
                </a:solidFill>
                <a:latin typeface="Montserrat" panose="020B0604020202020204" charset="0"/>
                <a:ea typeface="Montserrat Light"/>
                <a:cs typeface="Montserrat Light"/>
                <a:sym typeface="Montserrat Light"/>
              </a:rPr>
              <a:t>will volunteer in partnership with </a:t>
            </a:r>
            <a:r>
              <a:rPr lang="en-GB" sz="1800" dirty="0">
                <a:solidFill>
                  <a:schemeClr val="dk1"/>
                </a:solidFill>
                <a:latin typeface="Montserrat" panose="020B0604020202020204" charset="0"/>
              </a:rPr>
              <a:t>Jesus &amp; Mary College, Delhi, on local projects with marginalised communities.</a:t>
            </a:r>
          </a:p>
          <a:p>
            <a:pPr lvl="0">
              <a:lnSpc>
                <a:spcPct val="115000"/>
              </a:lnSpc>
            </a:pPr>
            <a:endParaRPr lang="en-GB" sz="1800" dirty="0">
              <a:solidFill>
                <a:schemeClr val="dk1"/>
              </a:solidFill>
              <a:latin typeface="Montserrat" panose="020B0604020202020204" charset="0"/>
            </a:endParaRPr>
          </a:p>
          <a:p>
            <a:pPr>
              <a:lnSpc>
                <a:spcPct val="115000"/>
              </a:lnSpc>
            </a:pPr>
            <a:r>
              <a:rPr lang="en-GB" sz="1800" dirty="0">
                <a:solidFill>
                  <a:schemeClr val="dk1"/>
                </a:solidFill>
                <a:latin typeface="Montserrat" panose="020B0604020202020204" charset="0"/>
              </a:rPr>
              <a:t>The project will include activities with children and youth around:</a:t>
            </a:r>
          </a:p>
          <a:p>
            <a:pPr>
              <a:lnSpc>
                <a:spcPct val="115000"/>
              </a:lnSpc>
            </a:pPr>
            <a:r>
              <a:rPr lang="en-GB" sz="1800" dirty="0">
                <a:solidFill>
                  <a:schemeClr val="dk1"/>
                </a:solidFill>
                <a:latin typeface="Montserrat" panose="020B0604020202020204" charset="0"/>
              </a:rPr>
              <a:t>- Non - formal education</a:t>
            </a:r>
          </a:p>
          <a:p>
            <a:pPr>
              <a:lnSpc>
                <a:spcPct val="115000"/>
              </a:lnSpc>
            </a:pPr>
            <a:r>
              <a:rPr lang="en-GB" sz="1800" dirty="0">
                <a:solidFill>
                  <a:schemeClr val="dk1"/>
                </a:solidFill>
                <a:latin typeface="Montserrat" panose="020B0604020202020204" charset="0"/>
              </a:rPr>
              <a:t>- youth empowerment</a:t>
            </a:r>
          </a:p>
          <a:p>
            <a:pPr>
              <a:lnSpc>
                <a:spcPct val="115000"/>
              </a:lnSpc>
            </a:pPr>
            <a:r>
              <a:rPr lang="en-GB" sz="1800" dirty="0">
                <a:solidFill>
                  <a:schemeClr val="dk1"/>
                </a:solidFill>
                <a:latin typeface="Montserrat" panose="020B0604020202020204" charset="0"/>
              </a:rPr>
              <a:t>- health promotion</a:t>
            </a:r>
          </a:p>
          <a:p>
            <a:pPr>
              <a:lnSpc>
                <a:spcPct val="115000"/>
              </a:lnSpc>
            </a:pPr>
            <a:r>
              <a:rPr lang="en-GB" sz="1800" dirty="0">
                <a:solidFill>
                  <a:schemeClr val="dk1"/>
                </a:solidFill>
                <a:latin typeface="Montserrat" panose="020B0604020202020204" charset="0"/>
              </a:rPr>
              <a:t>- community development</a:t>
            </a:r>
            <a:endParaRPr sz="1800" dirty="0">
              <a:solidFill>
                <a:schemeClr val="dk1"/>
              </a:solidFill>
              <a:latin typeface="Montserrat" panose="020B0604020202020204" charset="0"/>
              <a:sym typeface="Times New Roman"/>
            </a:endParaRPr>
          </a:p>
          <a:p>
            <a:pPr marL="342900" marR="0" lvl="0" indent="-190500" algn="l" rtl="0">
              <a:spcBef>
                <a:spcPts val="0"/>
              </a:spcBef>
              <a:spcAft>
                <a:spcPts val="0"/>
              </a:spcAft>
              <a:buClr>
                <a:schemeClr val="dk1"/>
              </a:buClr>
              <a:buSzPts val="2400"/>
              <a:buFont typeface="Arial"/>
              <a:buNone/>
            </a:pPr>
            <a:endParaRPr sz="2400" dirty="0">
              <a:solidFill>
                <a:schemeClr val="dk1"/>
              </a:solidFill>
              <a:latin typeface="Times New Roman"/>
              <a:ea typeface="Times New Roman"/>
              <a:cs typeface="Times New Roman"/>
              <a:sym typeface="Times New Roman"/>
            </a:endParaRPr>
          </a:p>
        </p:txBody>
      </p:sp>
      <p:pic>
        <p:nvPicPr>
          <p:cNvPr id="3074" name="Picture 2" descr="Free India Flag vector and picture">
            <a:extLst>
              <a:ext uri="{FF2B5EF4-FFF2-40B4-BE49-F238E27FC236}">
                <a16:creationId xmlns:a16="http://schemas.microsoft.com/office/drawing/2014/main" id="{5A74442D-61C7-4AF5-B57F-E5BD0F631F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6543" y="3564280"/>
            <a:ext cx="2932982" cy="1961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668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3"/>
          <p:cNvSpPr txBox="1">
            <a:spLocks noGrp="1"/>
          </p:cNvSpPr>
          <p:nvPr>
            <p:ph type="body" idx="1"/>
          </p:nvPr>
        </p:nvSpPr>
        <p:spPr>
          <a:xfrm>
            <a:off x="0" y="598488"/>
            <a:ext cx="5244029" cy="102860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300"/>
              <a:buNone/>
            </a:pPr>
            <a:r>
              <a:rPr lang="en-GB" sz="2900" dirty="0">
                <a:latin typeface="Montserrat"/>
                <a:ea typeface="Montserrat"/>
                <a:cs typeface="Montserrat"/>
                <a:sym typeface="Montserrat"/>
              </a:rPr>
              <a:t>Duration of Projects - 2025</a:t>
            </a:r>
            <a:r>
              <a:rPr lang="en-GB" sz="3400" b="1" dirty="0">
                <a:latin typeface="Times New Roman"/>
                <a:ea typeface="Times New Roman"/>
                <a:cs typeface="Times New Roman"/>
                <a:sym typeface="Times New Roman"/>
              </a:rPr>
              <a:t> </a:t>
            </a:r>
            <a:endParaRPr sz="4500" dirty="0"/>
          </a:p>
        </p:txBody>
      </p:sp>
      <p:sp>
        <p:nvSpPr>
          <p:cNvPr id="58" name="Google Shape;58;p3"/>
          <p:cNvSpPr txBox="1"/>
          <p:nvPr/>
        </p:nvSpPr>
        <p:spPr>
          <a:xfrm>
            <a:off x="108857" y="1409845"/>
            <a:ext cx="6400800" cy="4147576"/>
          </a:xfrm>
          <a:prstGeom prst="rect">
            <a:avLst/>
          </a:prstGeom>
          <a:noFill/>
          <a:ln>
            <a:noFill/>
          </a:ln>
        </p:spPr>
        <p:txBody>
          <a:bodyPr spcFirstLastPara="1" wrap="square" lIns="91425" tIns="45700" rIns="91425" bIns="45700" anchor="t" anchorCtr="0">
            <a:normAutofit fontScale="70000" lnSpcReduction="20000"/>
          </a:bodyPr>
          <a:lstStyle/>
          <a:p>
            <a:pPr marL="0" marR="0" lvl="0" indent="0" algn="just" rtl="0">
              <a:lnSpc>
                <a:spcPct val="140000"/>
              </a:lnSpc>
              <a:spcBef>
                <a:spcPts val="1000"/>
              </a:spcBef>
              <a:spcAft>
                <a:spcPts val="0"/>
              </a:spcAft>
              <a:buClr>
                <a:schemeClr val="dk1"/>
              </a:buClr>
              <a:buSzPts val="2000"/>
              <a:buFont typeface="Arial"/>
              <a:buNone/>
            </a:pPr>
            <a:r>
              <a:rPr lang="en-GB" sz="2600" dirty="0">
                <a:solidFill>
                  <a:schemeClr val="dk1"/>
                </a:solidFill>
                <a:latin typeface="Montserrat" panose="020B0604020202020204" charset="0"/>
                <a:ea typeface="Montserrat Light"/>
                <a:cs typeface="Montserrat Light"/>
                <a:sym typeface="Montserrat Light"/>
              </a:rPr>
              <a:t>The India project will run from </a:t>
            </a:r>
            <a:r>
              <a:rPr lang="en-GB" sz="2600" b="1" dirty="0">
                <a:solidFill>
                  <a:schemeClr val="dk1"/>
                </a:solidFill>
                <a:latin typeface="Montserrat" panose="020B0604020202020204" charset="0"/>
                <a:ea typeface="Montserrat Light"/>
                <a:cs typeface="Montserrat Light"/>
                <a:sym typeface="Montserrat Light"/>
              </a:rPr>
              <a:t>14</a:t>
            </a:r>
            <a:r>
              <a:rPr lang="en-GB" sz="2600" b="1" baseline="30000" dirty="0">
                <a:solidFill>
                  <a:schemeClr val="dk1"/>
                </a:solidFill>
                <a:latin typeface="Montserrat" panose="020B0604020202020204" charset="0"/>
                <a:ea typeface="Montserrat Light"/>
                <a:cs typeface="Montserrat Light"/>
                <a:sym typeface="Montserrat Light"/>
              </a:rPr>
              <a:t>th</a:t>
            </a:r>
            <a:r>
              <a:rPr lang="en-GB" sz="2600" b="1" dirty="0">
                <a:solidFill>
                  <a:schemeClr val="dk1"/>
                </a:solidFill>
                <a:latin typeface="Montserrat" panose="020B0604020202020204" charset="0"/>
                <a:ea typeface="Montserrat Light"/>
                <a:cs typeface="Montserrat Light"/>
                <a:sym typeface="Montserrat Light"/>
              </a:rPr>
              <a:t> April to 25</a:t>
            </a:r>
            <a:r>
              <a:rPr lang="en-GB" sz="2600" b="1" baseline="30000" dirty="0">
                <a:solidFill>
                  <a:schemeClr val="dk1"/>
                </a:solidFill>
                <a:latin typeface="Montserrat" panose="020B0604020202020204" charset="0"/>
                <a:ea typeface="Montserrat Light"/>
                <a:cs typeface="Montserrat Light"/>
                <a:sym typeface="Montserrat Light"/>
              </a:rPr>
              <a:t>th</a:t>
            </a:r>
            <a:r>
              <a:rPr lang="en-GB" sz="2600" b="1" dirty="0">
                <a:solidFill>
                  <a:schemeClr val="dk1"/>
                </a:solidFill>
                <a:latin typeface="Montserrat" panose="020B0604020202020204" charset="0"/>
                <a:ea typeface="Montserrat Light"/>
                <a:cs typeface="Montserrat Light"/>
                <a:sym typeface="Montserrat Light"/>
              </a:rPr>
              <a:t> April 2025</a:t>
            </a:r>
            <a:r>
              <a:rPr lang="en-GB" sz="2600" dirty="0">
                <a:solidFill>
                  <a:schemeClr val="dk1"/>
                </a:solidFill>
                <a:latin typeface="Montserrat" panose="020B0604020202020204" charset="0"/>
                <a:ea typeface="Montserrat Light"/>
                <a:cs typeface="Montserrat Light"/>
                <a:sym typeface="Montserrat Light"/>
              </a:rPr>
              <a:t>.</a:t>
            </a:r>
          </a:p>
          <a:p>
            <a:pPr algn="just">
              <a:lnSpc>
                <a:spcPct val="140000"/>
              </a:lnSpc>
              <a:spcBef>
                <a:spcPts val="1000"/>
              </a:spcBef>
              <a:buClr>
                <a:schemeClr val="dk1"/>
              </a:buClr>
              <a:buSzPts val="2000"/>
            </a:pPr>
            <a:r>
              <a:rPr lang="en-GB" sz="2600" dirty="0">
                <a:solidFill>
                  <a:schemeClr val="dk1"/>
                </a:solidFill>
                <a:latin typeface="Montserrat" panose="020B0604020202020204" charset="0"/>
                <a:ea typeface="Montserrat Light"/>
                <a:cs typeface="Montserrat Light"/>
                <a:sym typeface="Montserrat Light"/>
              </a:rPr>
              <a:t>They will travel out to India on </a:t>
            </a:r>
            <a:r>
              <a:rPr lang="en-GB" sz="2600" b="1" dirty="0">
                <a:solidFill>
                  <a:schemeClr val="dk1"/>
                </a:solidFill>
                <a:latin typeface="Montserrat" panose="020B0604020202020204" charset="0"/>
                <a:ea typeface="Montserrat Light"/>
                <a:cs typeface="Montserrat Light"/>
                <a:sym typeface="Montserrat Light"/>
              </a:rPr>
              <a:t>Thursday 10</a:t>
            </a:r>
            <a:r>
              <a:rPr lang="en-GB" sz="2600" b="1" baseline="30000" dirty="0">
                <a:solidFill>
                  <a:schemeClr val="dk1"/>
                </a:solidFill>
                <a:latin typeface="Montserrat" panose="020B0604020202020204" charset="0"/>
                <a:ea typeface="Montserrat Light"/>
                <a:cs typeface="Montserrat Light"/>
                <a:sym typeface="Montserrat Light"/>
              </a:rPr>
              <a:t>th</a:t>
            </a:r>
            <a:r>
              <a:rPr lang="en-GB" sz="2600" b="1" dirty="0">
                <a:solidFill>
                  <a:schemeClr val="dk1"/>
                </a:solidFill>
                <a:latin typeface="Montserrat" panose="020B0604020202020204" charset="0"/>
                <a:ea typeface="Montserrat Light"/>
                <a:cs typeface="Montserrat Light"/>
                <a:sym typeface="Montserrat Light"/>
              </a:rPr>
              <a:t> April or Friday 11</a:t>
            </a:r>
            <a:r>
              <a:rPr lang="en-GB" sz="2600" b="1" baseline="30000" dirty="0">
                <a:solidFill>
                  <a:schemeClr val="dk1"/>
                </a:solidFill>
                <a:latin typeface="Montserrat" panose="020B0604020202020204" charset="0"/>
                <a:ea typeface="Montserrat Light"/>
                <a:cs typeface="Montserrat Light"/>
                <a:sym typeface="Montserrat Light"/>
              </a:rPr>
              <a:t>th</a:t>
            </a:r>
            <a:r>
              <a:rPr lang="en-GB" sz="2600" b="1" dirty="0">
                <a:solidFill>
                  <a:schemeClr val="dk1"/>
                </a:solidFill>
                <a:latin typeface="Montserrat" panose="020B0604020202020204" charset="0"/>
                <a:ea typeface="Montserrat Light"/>
                <a:cs typeface="Montserrat Light"/>
                <a:sym typeface="Montserrat Light"/>
              </a:rPr>
              <a:t> April 2025 </a:t>
            </a:r>
            <a:r>
              <a:rPr lang="en-GB" sz="2600" dirty="0">
                <a:solidFill>
                  <a:schemeClr val="dk1"/>
                </a:solidFill>
                <a:latin typeface="Montserrat" panose="020B0604020202020204" charset="0"/>
                <a:ea typeface="Montserrat Light"/>
                <a:cs typeface="Montserrat Light"/>
                <a:sym typeface="Montserrat Light"/>
              </a:rPr>
              <a:t>and will return on the </a:t>
            </a:r>
            <a:r>
              <a:rPr lang="en-GB" sz="2600" b="1" dirty="0">
                <a:solidFill>
                  <a:schemeClr val="dk1"/>
                </a:solidFill>
                <a:latin typeface="Montserrat" panose="020B0604020202020204" charset="0"/>
                <a:ea typeface="Montserrat Light"/>
                <a:cs typeface="Montserrat Light"/>
                <a:sym typeface="Montserrat Light"/>
              </a:rPr>
              <a:t>28</a:t>
            </a:r>
            <a:r>
              <a:rPr lang="en-GB" sz="2600" b="1" baseline="30000" dirty="0">
                <a:solidFill>
                  <a:schemeClr val="dk1"/>
                </a:solidFill>
                <a:latin typeface="Montserrat" panose="020B0604020202020204" charset="0"/>
                <a:ea typeface="Montserrat Light"/>
                <a:cs typeface="Montserrat Light"/>
                <a:sym typeface="Montserrat Light"/>
              </a:rPr>
              <a:t>th</a:t>
            </a:r>
            <a:r>
              <a:rPr lang="en-GB" sz="2600" b="1" dirty="0">
                <a:solidFill>
                  <a:schemeClr val="dk1"/>
                </a:solidFill>
                <a:latin typeface="Montserrat" panose="020B0604020202020204" charset="0"/>
                <a:ea typeface="Montserrat Light"/>
                <a:cs typeface="Montserrat Light"/>
                <a:sym typeface="Montserrat Light"/>
              </a:rPr>
              <a:t> or  29</a:t>
            </a:r>
            <a:r>
              <a:rPr lang="en-GB" sz="2600" b="1" baseline="30000" dirty="0">
                <a:solidFill>
                  <a:schemeClr val="dk1"/>
                </a:solidFill>
                <a:latin typeface="Montserrat" panose="020B0604020202020204" charset="0"/>
                <a:ea typeface="Montserrat Light"/>
                <a:cs typeface="Montserrat Light"/>
                <a:sym typeface="Montserrat Light"/>
              </a:rPr>
              <a:t>th</a:t>
            </a:r>
            <a:r>
              <a:rPr lang="en-GB" sz="2600" b="1" dirty="0">
                <a:solidFill>
                  <a:schemeClr val="dk1"/>
                </a:solidFill>
                <a:latin typeface="Montserrat" panose="020B0604020202020204" charset="0"/>
                <a:ea typeface="Montserrat Light"/>
                <a:cs typeface="Montserrat Light"/>
                <a:sym typeface="Montserrat Light"/>
              </a:rPr>
              <a:t> of April 2025</a:t>
            </a:r>
            <a:r>
              <a:rPr lang="en-GB" sz="2600" dirty="0">
                <a:solidFill>
                  <a:schemeClr val="dk1"/>
                </a:solidFill>
                <a:latin typeface="Montserrat" panose="020B0604020202020204" charset="0"/>
                <a:ea typeface="Montserrat Light"/>
                <a:cs typeface="Montserrat Light"/>
                <a:sym typeface="Montserrat Light"/>
              </a:rPr>
              <a:t>. </a:t>
            </a:r>
          </a:p>
          <a:p>
            <a:pPr marL="0" marR="0" lvl="0" indent="0" algn="just" rtl="0">
              <a:lnSpc>
                <a:spcPct val="140000"/>
              </a:lnSpc>
              <a:spcBef>
                <a:spcPts val="1000"/>
              </a:spcBef>
              <a:spcAft>
                <a:spcPts val="0"/>
              </a:spcAft>
              <a:buClr>
                <a:schemeClr val="dk1"/>
              </a:buClr>
              <a:buSzPts val="2000"/>
              <a:buFont typeface="Arial"/>
              <a:buNone/>
            </a:pPr>
            <a:r>
              <a:rPr lang="en-GB" sz="2600" dirty="0">
                <a:solidFill>
                  <a:schemeClr val="dk1"/>
                </a:solidFill>
                <a:latin typeface="Montserrat" panose="020B0604020202020204" charset="0"/>
                <a:ea typeface="Montserrat Light"/>
                <a:cs typeface="Montserrat Light"/>
                <a:sym typeface="Montserrat Light"/>
              </a:rPr>
              <a:t>Volunteers will get the weekend 26/27</a:t>
            </a:r>
            <a:r>
              <a:rPr lang="en-GB" sz="2600" baseline="30000" dirty="0">
                <a:solidFill>
                  <a:schemeClr val="dk1"/>
                </a:solidFill>
                <a:latin typeface="Montserrat" panose="020B0604020202020204" charset="0"/>
                <a:ea typeface="Montserrat Light"/>
                <a:cs typeface="Montserrat Light"/>
                <a:sym typeface="Montserrat Light"/>
              </a:rPr>
              <a:t>th</a:t>
            </a:r>
            <a:r>
              <a:rPr lang="en-GB" sz="2600" dirty="0">
                <a:solidFill>
                  <a:schemeClr val="dk1"/>
                </a:solidFill>
                <a:latin typeface="Montserrat" panose="020B0604020202020204" charset="0"/>
                <a:ea typeface="Montserrat Light"/>
                <a:cs typeface="Montserrat Light"/>
                <a:sym typeface="Montserrat Light"/>
              </a:rPr>
              <a:t>  to do sightseeing.</a:t>
            </a:r>
          </a:p>
          <a:p>
            <a:pPr marL="0" marR="0" lvl="0" indent="0" algn="just" rtl="0">
              <a:lnSpc>
                <a:spcPct val="140000"/>
              </a:lnSpc>
              <a:spcBef>
                <a:spcPts val="1000"/>
              </a:spcBef>
              <a:spcAft>
                <a:spcPts val="0"/>
              </a:spcAft>
              <a:buClr>
                <a:schemeClr val="dk1"/>
              </a:buClr>
              <a:buSzPts val="2000"/>
              <a:buFont typeface="Arial"/>
              <a:buNone/>
            </a:pPr>
            <a:r>
              <a:rPr lang="en-GB" sz="2600" dirty="0">
                <a:solidFill>
                  <a:schemeClr val="dk1"/>
                </a:solidFill>
                <a:latin typeface="Montserrat" panose="020B0604020202020204" charset="0"/>
                <a:ea typeface="Montserrat Light"/>
                <a:cs typeface="Montserrat Light"/>
                <a:sym typeface="Montserrat Light"/>
              </a:rPr>
              <a:t>Students will need to be absent from 4 days of classes and will need to get permission from their tutors in advance. </a:t>
            </a:r>
          </a:p>
          <a:p>
            <a:pPr marL="0" marR="0" lvl="0" indent="0" algn="just" rtl="0">
              <a:lnSpc>
                <a:spcPct val="115000"/>
              </a:lnSpc>
              <a:spcBef>
                <a:spcPts val="1000"/>
              </a:spcBef>
              <a:spcAft>
                <a:spcPts val="0"/>
              </a:spcAft>
              <a:buClr>
                <a:schemeClr val="dk1"/>
              </a:buClr>
              <a:buSzPts val="2000"/>
              <a:buFont typeface="Arial"/>
              <a:buNone/>
            </a:pPr>
            <a:endParaRPr lang="en-GB" sz="1800" dirty="0">
              <a:solidFill>
                <a:schemeClr val="dk1"/>
              </a:solidFill>
              <a:latin typeface="Montserrat" panose="020B0604020202020204" charset="0"/>
              <a:ea typeface="Montserrat Light"/>
              <a:cs typeface="Montserrat Light"/>
              <a:sym typeface="Montserrat Light"/>
            </a:endParaRPr>
          </a:p>
          <a:p>
            <a:pPr marL="0" marR="0" lvl="0" indent="0" algn="just" rtl="0">
              <a:lnSpc>
                <a:spcPct val="115000"/>
              </a:lnSpc>
              <a:spcBef>
                <a:spcPts val="1000"/>
              </a:spcBef>
              <a:spcAft>
                <a:spcPts val="0"/>
              </a:spcAft>
              <a:buClr>
                <a:schemeClr val="dk1"/>
              </a:buClr>
              <a:buSzPts val="2000"/>
              <a:buFont typeface="Arial"/>
              <a:buNone/>
            </a:pPr>
            <a:endParaRPr lang="en-GB" sz="2000" dirty="0">
              <a:solidFill>
                <a:schemeClr val="dk1"/>
              </a:solidFill>
              <a:latin typeface="Montserrat Light"/>
              <a:ea typeface="Montserrat Light"/>
              <a:cs typeface="Montserrat Light"/>
              <a:sym typeface="Montserrat Light"/>
            </a:endParaRPr>
          </a:p>
        </p:txBody>
      </p:sp>
      <p:pic>
        <p:nvPicPr>
          <p:cNvPr id="59" name="Google Shape;59;p3"/>
          <p:cNvPicPr preferRelativeResize="0"/>
          <p:nvPr/>
        </p:nvPicPr>
        <p:blipFill rotWithShape="1">
          <a:blip r:embed="rId3">
            <a:alphaModFix/>
          </a:blip>
          <a:srcRect/>
          <a:stretch/>
        </p:blipFill>
        <p:spPr>
          <a:xfrm>
            <a:off x="11366500" y="6032500"/>
            <a:ext cx="609600" cy="609600"/>
          </a:xfrm>
          <a:prstGeom prst="rect">
            <a:avLst/>
          </a:prstGeom>
          <a:noFill/>
          <a:ln>
            <a:noFill/>
          </a:ln>
        </p:spPr>
      </p:pic>
      <p:pic>
        <p:nvPicPr>
          <p:cNvPr id="10242" name="Picture 2" descr="https://media.istockphoto.com/id/1261718311/vector/calendar-schedule-icon-black-color.jpg?b=1&amp;s=170667a&amp;w=0&amp;k=20&amp;c=cfTmhPXiINgvYlOfZ7ilW_wM4Ko-LLY4C1R1NitHG-g=">
            <a:extLst>
              <a:ext uri="{FF2B5EF4-FFF2-40B4-BE49-F238E27FC236}">
                <a16:creationId xmlns:a16="http://schemas.microsoft.com/office/drawing/2014/main" id="{56235950-D439-453C-93A3-9AF18BB575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3700" y="1035154"/>
            <a:ext cx="3962400" cy="396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3"/>
          <p:cNvSpPr txBox="1">
            <a:spLocks noGrp="1"/>
          </p:cNvSpPr>
          <p:nvPr>
            <p:ph type="body" idx="1"/>
          </p:nvPr>
        </p:nvSpPr>
        <p:spPr>
          <a:xfrm>
            <a:off x="0" y="533175"/>
            <a:ext cx="5007429" cy="81135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300"/>
              <a:buNone/>
            </a:pPr>
            <a:r>
              <a:rPr lang="en-GB" sz="2800" dirty="0">
                <a:latin typeface="Montserrat"/>
                <a:ea typeface="Montserrat"/>
                <a:cs typeface="Montserrat"/>
                <a:sym typeface="Montserrat"/>
              </a:rPr>
              <a:t>Accommodation &amp; Travel 2025</a:t>
            </a:r>
            <a:r>
              <a:rPr lang="en-GB" sz="2800" b="1" dirty="0">
                <a:latin typeface="Times New Roman"/>
                <a:ea typeface="Times New Roman"/>
                <a:cs typeface="Times New Roman"/>
                <a:sym typeface="Times New Roman"/>
              </a:rPr>
              <a:t> </a:t>
            </a:r>
            <a:endParaRPr sz="2800" dirty="0"/>
          </a:p>
        </p:txBody>
      </p:sp>
      <p:sp>
        <p:nvSpPr>
          <p:cNvPr id="58" name="Google Shape;58;p3"/>
          <p:cNvSpPr txBox="1"/>
          <p:nvPr/>
        </p:nvSpPr>
        <p:spPr>
          <a:xfrm>
            <a:off x="108857" y="1409845"/>
            <a:ext cx="6400800" cy="3213018"/>
          </a:xfrm>
          <a:prstGeom prst="rect">
            <a:avLst/>
          </a:prstGeom>
          <a:noFill/>
          <a:ln>
            <a:noFill/>
          </a:ln>
        </p:spPr>
        <p:txBody>
          <a:bodyPr spcFirstLastPara="1" wrap="square" lIns="91425" tIns="45700" rIns="91425" bIns="45700" anchor="t" anchorCtr="0">
            <a:normAutofit lnSpcReduction="10000"/>
          </a:bodyPr>
          <a:lstStyle/>
          <a:p>
            <a:pPr marL="0" marR="0" lvl="0" indent="0" algn="just" rtl="0">
              <a:lnSpc>
                <a:spcPct val="115000"/>
              </a:lnSpc>
              <a:spcBef>
                <a:spcPts val="1000"/>
              </a:spcBef>
              <a:spcAft>
                <a:spcPts val="0"/>
              </a:spcAft>
              <a:buClr>
                <a:schemeClr val="dk1"/>
              </a:buClr>
              <a:buSzPts val="2000"/>
              <a:buFont typeface="Arial"/>
              <a:buNone/>
            </a:pPr>
            <a:endParaRPr lang="en-GB" sz="2200" dirty="0">
              <a:solidFill>
                <a:schemeClr val="dk1"/>
              </a:solidFill>
              <a:latin typeface="Montserrat" panose="020B0604020202020204" charset="0"/>
              <a:ea typeface="Montserrat Light"/>
              <a:cs typeface="Montserrat Light"/>
              <a:sym typeface="Montserrat Light"/>
            </a:endParaRPr>
          </a:p>
          <a:p>
            <a:pPr marL="0" marR="0" lvl="0" indent="0" algn="just" rtl="0">
              <a:lnSpc>
                <a:spcPct val="115000"/>
              </a:lnSpc>
              <a:spcBef>
                <a:spcPts val="1000"/>
              </a:spcBef>
              <a:spcAft>
                <a:spcPts val="0"/>
              </a:spcAft>
              <a:buClr>
                <a:schemeClr val="dk1"/>
              </a:buClr>
              <a:buSzPts val="2000"/>
              <a:buFont typeface="Arial"/>
              <a:buNone/>
            </a:pPr>
            <a:r>
              <a:rPr lang="en-GB" sz="2200" dirty="0">
                <a:solidFill>
                  <a:schemeClr val="dk1"/>
                </a:solidFill>
                <a:latin typeface="Montserrat" panose="020B0604020202020204" charset="0"/>
                <a:ea typeface="Montserrat Light"/>
                <a:cs typeface="Montserrat Light"/>
                <a:sym typeface="Montserrat Light"/>
              </a:rPr>
              <a:t>Volunteers will be staying in a hostel in Delhi for the project. </a:t>
            </a:r>
          </a:p>
          <a:p>
            <a:pPr marL="0" marR="0" lvl="0" indent="0" algn="just" rtl="0">
              <a:lnSpc>
                <a:spcPct val="115000"/>
              </a:lnSpc>
              <a:spcBef>
                <a:spcPts val="1000"/>
              </a:spcBef>
              <a:spcAft>
                <a:spcPts val="0"/>
              </a:spcAft>
              <a:buClr>
                <a:schemeClr val="dk1"/>
              </a:buClr>
              <a:buSzPts val="2000"/>
              <a:buFont typeface="Arial"/>
              <a:buNone/>
            </a:pPr>
            <a:r>
              <a:rPr lang="en-GB" sz="2200" dirty="0">
                <a:solidFill>
                  <a:schemeClr val="dk1"/>
                </a:solidFill>
                <a:latin typeface="Montserrat" panose="020B0604020202020204" charset="0"/>
                <a:ea typeface="Montserrat Light"/>
                <a:cs typeface="Montserrat Light"/>
                <a:sym typeface="Montserrat Light"/>
              </a:rPr>
              <a:t>As mentioned you will also get the last weekend to visit local places of interest. </a:t>
            </a:r>
          </a:p>
          <a:p>
            <a:pPr marL="0" marR="0" lvl="0" indent="0" algn="just" rtl="0">
              <a:lnSpc>
                <a:spcPct val="115000"/>
              </a:lnSpc>
              <a:spcBef>
                <a:spcPts val="1000"/>
              </a:spcBef>
              <a:spcAft>
                <a:spcPts val="0"/>
              </a:spcAft>
              <a:buClr>
                <a:schemeClr val="dk1"/>
              </a:buClr>
              <a:buSzPts val="2000"/>
              <a:buFont typeface="Arial"/>
              <a:buNone/>
            </a:pPr>
            <a:r>
              <a:rPr lang="en-GB" sz="2200" dirty="0">
                <a:solidFill>
                  <a:schemeClr val="dk1"/>
                </a:solidFill>
                <a:latin typeface="Montserrat" panose="020B0604020202020204" charset="0"/>
                <a:ea typeface="Montserrat Light"/>
                <a:cs typeface="Montserrat Light"/>
                <a:sym typeface="Montserrat Light"/>
              </a:rPr>
              <a:t>Flights will be booked with our LHU travel agent</a:t>
            </a:r>
            <a:r>
              <a:rPr lang="en-GB" sz="1800" dirty="0">
                <a:solidFill>
                  <a:schemeClr val="dk1"/>
                </a:solidFill>
                <a:latin typeface="Montserrat" panose="020B0604020202020204" charset="0"/>
                <a:ea typeface="Montserrat Light"/>
                <a:cs typeface="Montserrat Light"/>
                <a:sym typeface="Montserrat Light"/>
              </a:rPr>
              <a:t>. </a:t>
            </a:r>
            <a:endParaRPr lang="en-GB" sz="2000" dirty="0">
              <a:solidFill>
                <a:schemeClr val="dk1"/>
              </a:solidFill>
              <a:latin typeface="Montserrat Light"/>
              <a:ea typeface="Montserrat Light"/>
              <a:cs typeface="Montserrat Light"/>
              <a:sym typeface="Montserrat Light"/>
            </a:endParaRPr>
          </a:p>
        </p:txBody>
      </p:sp>
      <p:pic>
        <p:nvPicPr>
          <p:cNvPr id="59" name="Google Shape;59;p3"/>
          <p:cNvPicPr preferRelativeResize="0"/>
          <p:nvPr/>
        </p:nvPicPr>
        <p:blipFill rotWithShape="1">
          <a:blip r:embed="rId3">
            <a:alphaModFix/>
          </a:blip>
          <a:srcRect/>
          <a:stretch/>
        </p:blipFill>
        <p:spPr>
          <a:xfrm>
            <a:off x="11366500" y="6032500"/>
            <a:ext cx="609600" cy="609600"/>
          </a:xfrm>
          <a:prstGeom prst="rect">
            <a:avLst/>
          </a:prstGeom>
          <a:noFill/>
          <a:ln>
            <a:noFill/>
          </a:ln>
        </p:spPr>
      </p:pic>
      <p:pic>
        <p:nvPicPr>
          <p:cNvPr id="1026" name="Picture 2">
            <a:extLst>
              <a:ext uri="{FF2B5EF4-FFF2-40B4-BE49-F238E27FC236}">
                <a16:creationId xmlns:a16="http://schemas.microsoft.com/office/drawing/2014/main" id="{AB49D04E-6DE8-4DF5-BE0D-456E5E4414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1310" y="1627094"/>
            <a:ext cx="4823533" cy="3213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75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iverpool Hope University Personal Pag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TotalTime>
  <Words>1456</Words>
  <Application>Microsoft Office PowerPoint</Application>
  <PresentationFormat>Widescreen</PresentationFormat>
  <Paragraphs>173</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Montserrat Medium</vt:lpstr>
      <vt:lpstr>Times New Roman</vt:lpstr>
      <vt:lpstr>Montserrat SemiBold</vt:lpstr>
      <vt:lpstr>Calibri</vt:lpstr>
      <vt:lpstr>Montserrat</vt:lpstr>
      <vt:lpstr>Montserrat Light</vt:lpstr>
      <vt:lpstr>Liverpool Hope University Personal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Gemma Peers</dc:creator>
  <cp:lastModifiedBy>Elizabeth Hachmoeller</cp:lastModifiedBy>
  <cp:revision>47</cp:revision>
  <dcterms:created xsi:type="dcterms:W3CDTF">2017-08-31T09:29:22Z</dcterms:created>
  <dcterms:modified xsi:type="dcterms:W3CDTF">2024-05-08T09:01:54Z</dcterms:modified>
</cp:coreProperties>
</file>